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80" r:id="rId3"/>
    <p:sldId id="257" r:id="rId4"/>
    <p:sldId id="277" r:id="rId5"/>
    <p:sldId id="259" r:id="rId6"/>
    <p:sldId id="279" r:id="rId7"/>
    <p:sldId id="261" r:id="rId8"/>
    <p:sldId id="264" r:id="rId9"/>
    <p:sldId id="262" r:id="rId10"/>
    <p:sldId id="263" r:id="rId11"/>
    <p:sldId id="265" r:id="rId12"/>
    <p:sldId id="283" r:id="rId13"/>
    <p:sldId id="282" r:id="rId14"/>
    <p:sldId id="267" r:id="rId15"/>
    <p:sldId id="268" r:id="rId16"/>
    <p:sldId id="269" r:id="rId17"/>
    <p:sldId id="266" r:id="rId18"/>
    <p:sldId id="281" r:id="rId19"/>
    <p:sldId id="275" r:id="rId20"/>
    <p:sldId id="271" r:id="rId21"/>
    <p:sldId id="273" r:id="rId22"/>
    <p:sldId id="284" r:id="rId23"/>
    <p:sldId id="276"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iVXOptzPnPVXtTXyblTkDMhqLA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63E9B5-5750-4A0F-BBA9-0E8EE68501D8}">
  <a:tblStyle styleId="{3963E9B5-5750-4A0F-BBA9-0E8EE68501D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0" autoAdjust="0"/>
    <p:restoredTop sz="90825" autoAdjust="0"/>
  </p:normalViewPr>
  <p:slideViewPr>
    <p:cSldViewPr snapToGrid="0">
      <p:cViewPr varScale="1">
        <p:scale>
          <a:sx n="83" d="100"/>
          <a:sy n="83" d="100"/>
        </p:scale>
        <p:origin x="642" y="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658fc93e0b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658fc93e0b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2658fc93e0b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2907134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658fc93e0b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658fc93e0b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2658fc93e0b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633c6b8bdf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Polymorphism Information Content of a molecular marker.</a:t>
            </a:r>
            <a:r>
              <a:rPr lang="en-US" b="0" i="0" u="none" strike="noStrike">
                <a:solidFill>
                  <a:srgbClr val="1F1F1F"/>
                </a:solidFill>
                <a:latin typeface="Arial"/>
                <a:ea typeface="Arial"/>
                <a:cs typeface="Arial"/>
                <a:sym typeface="Arial"/>
              </a:rPr>
              <a:t> Heterozygosity  or genetic diversity estimate in a population taking into account the frequency of homozygous individuals </a:t>
            </a:r>
            <a:endParaRPr b="0" i="0" u="none" strike="noStrike">
              <a:solidFill>
                <a:srgbClr val="1F1F1F"/>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1F1F1F"/>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1F1F1F"/>
                </a:solidFill>
                <a:latin typeface="Arial"/>
                <a:ea typeface="Arial"/>
                <a:cs typeface="Arial"/>
                <a:sym typeface="Arial"/>
              </a:rPr>
              <a:t>The one high PIC value is caused by a marker with 3 alleles</a:t>
            </a:r>
            <a:endParaRPr>
              <a:solidFill>
                <a:srgbClr val="1F1F1F"/>
              </a:solidFill>
              <a:latin typeface="Arial"/>
              <a:ea typeface="Arial"/>
              <a:cs typeface="Arial"/>
              <a:sym typeface="Arial"/>
            </a:endParaRPr>
          </a:p>
        </p:txBody>
      </p:sp>
      <p:sp>
        <p:nvSpPr>
          <p:cNvPr id="191" name="Google Shape;191;g2633c6b8bdf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4839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403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4e51fcff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64e51fcff0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264e51fcff0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652e3912f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652e3912f3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Using the 1959 marker set to stay consistent with rest of the presentation</a:t>
            </a:r>
            <a:endParaRPr dirty="0"/>
          </a:p>
          <a:p>
            <a:pPr marL="0" lvl="0" indent="0" algn="l" rtl="0">
              <a:spcBef>
                <a:spcPts val="0"/>
              </a:spcBef>
              <a:spcAft>
                <a:spcPts val="0"/>
              </a:spcAft>
              <a:buNone/>
            </a:pPr>
            <a:r>
              <a:rPr lang="en-US" dirty="0"/>
              <a:t>Plants genotyped were F3 plants -&gt; expected Heterozygous 0.25</a:t>
            </a:r>
            <a:endParaRPr dirty="0"/>
          </a:p>
        </p:txBody>
      </p:sp>
      <p:sp>
        <p:nvSpPr>
          <p:cNvPr id="182" name="Google Shape;182;g2652e3912f3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Grouping looks similar?!</a:t>
            </a:r>
            <a:endParaRPr/>
          </a:p>
          <a:p>
            <a:pPr marL="0" lvl="0" indent="0" algn="l" rtl="0">
              <a:lnSpc>
                <a:spcPct val="100000"/>
              </a:lnSpc>
              <a:spcBef>
                <a:spcPts val="0"/>
              </a:spcBef>
              <a:spcAft>
                <a:spcPts val="0"/>
              </a:spcAft>
              <a:buSzPts val="1400"/>
              <a:buNone/>
            </a:pPr>
            <a:r>
              <a:rPr lang="en-US"/>
              <a:t>Change L135 name?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8" name="Google Shape;22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64672b659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64672b659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264672b659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125201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turns out not to work very well in the WiDiv, which is perhaps not surprising. It would be nice to try this in something more like a breeding population, but I’m not sure we have a good data set to test that because of limited overlap with the Agriplex markers and imputation error in the MAGIC and G2F data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Maybe the best path would be to call new, high quality variants on the exome capture data, although that will take some time. We could also try this on Kathryn’s existing PHG data, although there would be 2 confounded sources of imputation error there</a:t>
            </a:r>
            <a:endParaRPr/>
          </a:p>
        </p:txBody>
      </p:sp>
      <p:sp>
        <p:nvSpPr>
          <p:cNvPr id="229" name="Google Shape;2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Predict using a large set of markers and then using this, and reducing the set of markers. Plot the accuracy of prediction by set of markers</a:t>
            </a:r>
            <a:endParaRPr/>
          </a:p>
        </p:txBody>
      </p:sp>
      <p:sp>
        <p:nvSpPr>
          <p:cNvPr id="245" name="Google Shape;24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4" name="Google Shape;2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Values in parentheses, number of individuals after cleaning the data. Before clean:</a:t>
            </a:r>
            <a:br>
              <a:rPr lang="en-US" dirty="0"/>
            </a:br>
            <a:r>
              <a:rPr lang="en-US" dirty="0"/>
              <a:t>3IIH6_PHK76	175</a:t>
            </a:r>
            <a:endParaRPr dirty="0"/>
          </a:p>
          <a:p>
            <a:pPr marL="0" lvl="0" indent="0" algn="l" rtl="0">
              <a:lnSpc>
                <a:spcPct val="100000"/>
              </a:lnSpc>
              <a:spcBef>
                <a:spcPts val="0"/>
              </a:spcBef>
              <a:spcAft>
                <a:spcPts val="0"/>
              </a:spcAft>
              <a:buSzPts val="1400"/>
              <a:buNone/>
            </a:pPr>
            <a:r>
              <a:rPr lang="en-US" dirty="0"/>
              <a:t>3IIH6_PHN46	178</a:t>
            </a:r>
            <a:endParaRPr dirty="0"/>
          </a:p>
          <a:p>
            <a:pPr marL="0" lvl="0" indent="0" algn="l" rtl="0">
              <a:lnSpc>
                <a:spcPct val="100000"/>
              </a:lnSpc>
              <a:spcBef>
                <a:spcPts val="0"/>
              </a:spcBef>
              <a:spcAft>
                <a:spcPts val="0"/>
              </a:spcAft>
              <a:buSzPts val="1400"/>
              <a:buNone/>
            </a:pPr>
            <a:r>
              <a:rPr lang="en-US" dirty="0"/>
              <a:t>3IIH6_PHP02	137</a:t>
            </a:r>
            <a:endParaRPr dirty="0"/>
          </a:p>
          <a:p>
            <a:pPr marL="0" lvl="0" indent="0" algn="l" rtl="0">
              <a:lnSpc>
                <a:spcPct val="100000"/>
              </a:lnSpc>
              <a:spcBef>
                <a:spcPts val="0"/>
              </a:spcBef>
              <a:spcAft>
                <a:spcPts val="0"/>
              </a:spcAft>
              <a:buSzPts val="1400"/>
              <a:buNone/>
            </a:pPr>
            <a:r>
              <a:rPr lang="en-US" dirty="0"/>
              <a:t>LH185_PHK76	177</a:t>
            </a:r>
            <a:endParaRPr dirty="0"/>
          </a:p>
          <a:p>
            <a:pPr marL="0" lvl="0" indent="0" algn="l" rtl="0">
              <a:lnSpc>
                <a:spcPct val="100000"/>
              </a:lnSpc>
              <a:spcBef>
                <a:spcPts val="0"/>
              </a:spcBef>
              <a:spcAft>
                <a:spcPts val="0"/>
              </a:spcAft>
              <a:buSzPts val="1400"/>
              <a:buNone/>
            </a:pPr>
            <a:r>
              <a:rPr lang="en-US" dirty="0"/>
              <a:t>LH185_PHN46	177</a:t>
            </a:r>
            <a:endParaRPr dirty="0"/>
          </a:p>
          <a:p>
            <a:pPr marL="0" lvl="0" indent="0" algn="l" rtl="0">
              <a:lnSpc>
                <a:spcPct val="100000"/>
              </a:lnSpc>
              <a:spcBef>
                <a:spcPts val="0"/>
              </a:spcBef>
              <a:spcAft>
                <a:spcPts val="0"/>
              </a:spcAft>
              <a:buSzPts val="1400"/>
              <a:buNone/>
            </a:pPr>
            <a:r>
              <a:rPr lang="en-US" dirty="0"/>
              <a:t>LH185_PHP02	149</a:t>
            </a:r>
            <a:endParaRPr dirty="0"/>
          </a:p>
          <a:p>
            <a:pPr marL="0" lvl="0" indent="0" algn="l" rtl="0">
              <a:lnSpc>
                <a:spcPct val="100000"/>
              </a:lnSpc>
              <a:spcBef>
                <a:spcPts val="0"/>
              </a:spcBef>
              <a:spcAft>
                <a:spcPts val="0"/>
              </a:spcAft>
              <a:buSzPts val="1400"/>
              <a:buNone/>
            </a:pPr>
            <a:r>
              <a:rPr lang="en-US" dirty="0"/>
              <a:t>LH82_PHK76	167</a:t>
            </a:r>
            <a:endParaRPr dirty="0"/>
          </a:p>
          <a:p>
            <a:pPr marL="0" lvl="0" indent="0" algn="l" rtl="0">
              <a:lnSpc>
                <a:spcPct val="100000"/>
              </a:lnSpc>
              <a:spcBef>
                <a:spcPts val="0"/>
              </a:spcBef>
              <a:spcAft>
                <a:spcPts val="0"/>
              </a:spcAft>
              <a:buSzPts val="1400"/>
              <a:buNone/>
            </a:pPr>
            <a:r>
              <a:rPr lang="en-US" dirty="0"/>
              <a:t>LH82_PHN46	165</a:t>
            </a:r>
            <a:endParaRPr dirty="0"/>
          </a:p>
          <a:p>
            <a:pPr marL="0" lvl="0" indent="0" algn="l" rtl="0">
              <a:lnSpc>
                <a:spcPct val="100000"/>
              </a:lnSpc>
              <a:spcBef>
                <a:spcPts val="0"/>
              </a:spcBef>
              <a:spcAft>
                <a:spcPts val="0"/>
              </a:spcAft>
              <a:buSzPts val="1400"/>
              <a:buNone/>
            </a:pPr>
            <a:r>
              <a:rPr lang="en-US" dirty="0"/>
              <a:t>LH82_PHP02	152</a:t>
            </a:r>
            <a:endParaRPr dirty="0"/>
          </a:p>
          <a:p>
            <a:pPr marL="0" lvl="0" indent="0" algn="l" rtl="0">
              <a:lnSpc>
                <a:spcPct val="100000"/>
              </a:lnSpc>
              <a:spcBef>
                <a:spcPts val="0"/>
              </a:spcBef>
              <a:spcAft>
                <a:spcPts val="0"/>
              </a:spcAft>
              <a:buSzPts val="1400"/>
              <a:buNone/>
            </a:pPr>
            <a:r>
              <a:rPr lang="en-US" dirty="0"/>
              <a:t>W606S_PHK76	144</a:t>
            </a:r>
            <a:endParaRPr dirty="0"/>
          </a:p>
          <a:p>
            <a:pPr marL="0" lvl="0" indent="0" algn="l" rtl="0">
              <a:lnSpc>
                <a:spcPct val="100000"/>
              </a:lnSpc>
              <a:spcBef>
                <a:spcPts val="0"/>
              </a:spcBef>
              <a:spcAft>
                <a:spcPts val="0"/>
              </a:spcAft>
              <a:buSzPts val="1400"/>
              <a:buNone/>
            </a:pPr>
            <a:r>
              <a:rPr lang="en-US" dirty="0"/>
              <a:t>W606S_PHN46	169</a:t>
            </a:r>
            <a:endParaRPr dirty="0"/>
          </a:p>
          <a:p>
            <a:pPr marL="0" lvl="0" indent="0" algn="l" rtl="0">
              <a:lnSpc>
                <a:spcPct val="100000"/>
              </a:lnSpc>
              <a:spcBef>
                <a:spcPts val="0"/>
              </a:spcBef>
              <a:spcAft>
                <a:spcPts val="0"/>
              </a:spcAft>
              <a:buSzPts val="1400"/>
              <a:buNone/>
            </a:pPr>
            <a:r>
              <a:rPr lang="en-US" dirty="0"/>
              <a:t>W606S_PHP02	169</a:t>
            </a:r>
            <a:endParaRPr dirty="0"/>
          </a:p>
        </p:txBody>
      </p:sp>
      <p:sp>
        <p:nvSpPr>
          <p:cNvPr id="99" name="Google Shape;9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932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a96fd832f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Same slide but with PCA instead of table</a:t>
            </a:r>
            <a:endParaRPr dirty="0"/>
          </a:p>
          <a:p>
            <a:pPr marL="0" lvl="0" indent="0" algn="l" rtl="0">
              <a:lnSpc>
                <a:spcPct val="100000"/>
              </a:lnSpc>
              <a:spcBef>
                <a:spcPts val="0"/>
              </a:spcBef>
              <a:spcAft>
                <a:spcPts val="0"/>
              </a:spcAft>
              <a:buSzPts val="1400"/>
              <a:buNone/>
            </a:pPr>
            <a:endParaRPr dirty="0"/>
          </a:p>
        </p:txBody>
      </p:sp>
      <p:sp>
        <p:nvSpPr>
          <p:cNvPr id="113" name="Google Shape;113;g2a96fd832f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644434065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644434065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g2644434065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162170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444340658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6444340658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g26444340658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646b2fdb4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646b2fdb4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2646b2fdb4a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652e3912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652e3912f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2652e3912f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64e51fcff0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64e51fcff0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264e51fcff0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423639" y="740511"/>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dirty="0"/>
              <a:t>Agriplex Maize Public Marker Panel: Background and Initial Observations</a:t>
            </a:r>
            <a:endParaRPr dirty="0"/>
          </a:p>
        </p:txBody>
      </p:sp>
      <p:sp>
        <p:nvSpPr>
          <p:cNvPr id="89" name="Google Shape;89;p1"/>
          <p:cNvSpPr txBox="1">
            <a:spLocks noGrp="1"/>
          </p:cNvSpPr>
          <p:nvPr>
            <p:ph type="subTitle" idx="1"/>
          </p:nvPr>
        </p:nvSpPr>
        <p:spPr>
          <a:xfrm>
            <a:off x="1524000" y="3769306"/>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dirty="0"/>
              <a:t>Shawn Kaeppler and UW Corn Breeding Team</a:t>
            </a:r>
            <a:endParaRPr dirty="0"/>
          </a:p>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0"/>
              </a:spcBef>
              <a:spcAft>
                <a:spcPts val="0"/>
              </a:spcAft>
              <a:buClr>
                <a:schemeClr val="dk1"/>
              </a:buClr>
              <a:buSzPts val="2400"/>
              <a:buNone/>
            </a:pPr>
            <a:r>
              <a:rPr lang="en-US" dirty="0"/>
              <a:t>University of Wisconsin-Madison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264e51fcff0_0_15"/>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Quality Control of Returned Marker Data</a:t>
            </a:r>
            <a:endParaRPr dirty="0"/>
          </a:p>
        </p:txBody>
      </p:sp>
      <p:sp>
        <p:nvSpPr>
          <p:cNvPr id="170" name="Google Shape;170;p6"/>
          <p:cNvSpPr txBox="1">
            <a:spLocks noGrp="1"/>
          </p:cNvSpPr>
          <p:nvPr>
            <p:ph type="body" idx="1"/>
          </p:nvPr>
        </p:nvSpPr>
        <p:spPr>
          <a:xfrm>
            <a:off x="298048" y="1847421"/>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Received data for 2,491 markers</a:t>
            </a:r>
            <a:endParaRPr dirty="0"/>
          </a:p>
          <a:p>
            <a:pPr marL="228600" lvl="0" indent="-228600" algn="l" rtl="0">
              <a:lnSpc>
                <a:spcPct val="90000"/>
              </a:lnSpc>
              <a:spcBef>
                <a:spcPts val="0"/>
              </a:spcBef>
              <a:spcAft>
                <a:spcPts val="0"/>
              </a:spcAft>
              <a:buClr>
                <a:schemeClr val="dk1"/>
              </a:buClr>
              <a:buSzPts val="2800"/>
              <a:buChar char="•"/>
            </a:pPr>
            <a:r>
              <a:rPr lang="en-US" dirty="0"/>
              <a:t>Performed Quality Control based on:</a:t>
            </a:r>
            <a:endParaRPr dirty="0"/>
          </a:p>
          <a:p>
            <a:pPr marL="914400" lvl="1" indent="-368300" algn="l" rtl="0">
              <a:lnSpc>
                <a:spcPct val="90000"/>
              </a:lnSpc>
              <a:spcBef>
                <a:spcPts val="0"/>
              </a:spcBef>
              <a:spcAft>
                <a:spcPts val="0"/>
              </a:spcAft>
              <a:buClr>
                <a:schemeClr val="dk1"/>
              </a:buClr>
              <a:buSzPts val="2200"/>
              <a:buChar char="•"/>
            </a:pPr>
            <a:r>
              <a:rPr lang="en-US" sz="2200" dirty="0"/>
              <a:t>MAF: &gt; 0.05</a:t>
            </a:r>
            <a:endParaRPr sz="2200" dirty="0"/>
          </a:p>
          <a:p>
            <a:pPr marL="914400" lvl="1" indent="-368300" algn="l" rtl="0">
              <a:lnSpc>
                <a:spcPct val="90000"/>
              </a:lnSpc>
              <a:spcBef>
                <a:spcPts val="0"/>
              </a:spcBef>
              <a:spcAft>
                <a:spcPts val="0"/>
              </a:spcAft>
              <a:buClr>
                <a:schemeClr val="dk1"/>
              </a:buClr>
              <a:buSzPts val="2200"/>
              <a:buChar char="•"/>
            </a:pPr>
            <a:r>
              <a:rPr lang="en-US" sz="2200" dirty="0"/>
              <a:t>Proportion Missing: &lt; 0.50 </a:t>
            </a:r>
            <a:endParaRPr sz="2200" dirty="0"/>
          </a:p>
          <a:p>
            <a:pPr marL="914400" lvl="1" indent="-368300" algn="l" rtl="0">
              <a:lnSpc>
                <a:spcPct val="90000"/>
              </a:lnSpc>
              <a:spcBef>
                <a:spcPts val="0"/>
              </a:spcBef>
              <a:spcAft>
                <a:spcPts val="0"/>
              </a:spcAft>
              <a:buSzPts val="2200"/>
              <a:buChar char="•"/>
            </a:pPr>
            <a:r>
              <a:rPr lang="en-US" sz="2200" dirty="0"/>
              <a:t>Proportion Heterozygous: &lt; 0.50</a:t>
            </a:r>
            <a:endParaRPr sz="2200" dirty="0"/>
          </a:p>
          <a:p>
            <a:pPr marL="914400" lvl="1" indent="-368300" algn="l" rtl="0">
              <a:lnSpc>
                <a:spcPct val="90000"/>
              </a:lnSpc>
              <a:spcBef>
                <a:spcPts val="0"/>
              </a:spcBef>
              <a:spcAft>
                <a:spcPts val="0"/>
              </a:spcAft>
              <a:buSzPts val="2200"/>
              <a:buChar char="•"/>
            </a:pPr>
            <a:r>
              <a:rPr lang="en-US" sz="2200" dirty="0"/>
              <a:t>Proportion </a:t>
            </a:r>
            <a:r>
              <a:rPr lang="en-US" sz="2200" dirty="0">
                <a:solidFill>
                  <a:srgbClr val="333333"/>
                </a:solidFill>
                <a:latin typeface="Arial"/>
                <a:ea typeface="Arial"/>
                <a:cs typeface="Arial"/>
                <a:sym typeface="Arial"/>
              </a:rPr>
              <a:t>matching variant calls from other data: &gt; 0.50</a:t>
            </a:r>
            <a:endParaRPr lang="en-US" dirty="0"/>
          </a:p>
          <a:p>
            <a:pPr marL="228600" lvl="0" indent="-228600" algn="l" rtl="0">
              <a:lnSpc>
                <a:spcPct val="90000"/>
              </a:lnSpc>
              <a:spcBef>
                <a:spcPts val="1000"/>
              </a:spcBef>
              <a:spcAft>
                <a:spcPts val="0"/>
              </a:spcAft>
              <a:buClr>
                <a:schemeClr val="dk1"/>
              </a:buClr>
              <a:buSzPts val="2800"/>
              <a:buChar char="•"/>
            </a:pPr>
            <a:r>
              <a:rPr lang="en-US" dirty="0"/>
              <a:t>Maintain 1,959 for investigation </a:t>
            </a:r>
            <a:endParaRPr dirty="0"/>
          </a:p>
          <a:p>
            <a:pPr marL="457200" lvl="1" indent="0" algn="l" rtl="0">
              <a:lnSpc>
                <a:spcPct val="90000"/>
              </a:lnSpc>
              <a:spcBef>
                <a:spcPts val="500"/>
              </a:spcBef>
              <a:spcAft>
                <a:spcPts val="0"/>
              </a:spcAft>
              <a:buClr>
                <a:schemeClr val="dk1"/>
              </a:buClr>
              <a:buSzPts val="2400"/>
              <a:buNone/>
            </a:pPr>
            <a:endParaRPr dirty="0"/>
          </a:p>
        </p:txBody>
      </p:sp>
      <p:pic>
        <p:nvPicPr>
          <p:cNvPr id="171" name="Google Shape;171;p6"/>
          <p:cNvPicPr preferRelativeResize="0"/>
          <p:nvPr/>
        </p:nvPicPr>
        <p:blipFill rotWithShape="1">
          <a:blip r:embed="rId3">
            <a:alphaModFix/>
          </a:blip>
          <a:srcRect/>
          <a:stretch/>
        </p:blipFill>
        <p:spPr>
          <a:xfrm>
            <a:off x="8556616" y="4240696"/>
            <a:ext cx="3092009" cy="2431872"/>
          </a:xfrm>
          <a:prstGeom prst="rect">
            <a:avLst/>
          </a:prstGeom>
          <a:noFill/>
          <a:ln>
            <a:noFill/>
          </a:ln>
        </p:spPr>
      </p:pic>
      <p:pic>
        <p:nvPicPr>
          <p:cNvPr id="172" name="Google Shape;172;p6"/>
          <p:cNvPicPr preferRelativeResize="0"/>
          <p:nvPr/>
        </p:nvPicPr>
        <p:blipFill rotWithShape="1">
          <a:blip r:embed="rId4">
            <a:alphaModFix/>
          </a:blip>
          <a:srcRect/>
          <a:stretch/>
        </p:blipFill>
        <p:spPr>
          <a:xfrm>
            <a:off x="8346352" y="1413321"/>
            <a:ext cx="3330600" cy="2214962"/>
          </a:xfrm>
          <a:prstGeom prst="rect">
            <a:avLst/>
          </a:prstGeom>
          <a:noFill/>
          <a:ln>
            <a:noFill/>
          </a:ln>
        </p:spPr>
      </p:pic>
      <p:sp>
        <p:nvSpPr>
          <p:cNvPr id="175" name="Google Shape;175;p6"/>
          <p:cNvSpPr txBox="1"/>
          <p:nvPr/>
        </p:nvSpPr>
        <p:spPr>
          <a:xfrm>
            <a:off x="8861400" y="4237383"/>
            <a:ext cx="3330600" cy="434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MAF</a:t>
            </a:r>
            <a:endParaRPr sz="1800" b="0" i="0" u="none" strike="noStrike" cap="none" dirty="0">
              <a:solidFill>
                <a:srgbClr val="000000"/>
              </a:solidFill>
              <a:latin typeface="Arial"/>
              <a:ea typeface="Arial"/>
              <a:cs typeface="Arial"/>
              <a:sym typeface="Arial"/>
            </a:endParaRPr>
          </a:p>
        </p:txBody>
      </p:sp>
      <p:sp>
        <p:nvSpPr>
          <p:cNvPr id="176" name="Google Shape;176;p6"/>
          <p:cNvSpPr txBox="1"/>
          <p:nvPr/>
        </p:nvSpPr>
        <p:spPr>
          <a:xfrm>
            <a:off x="9645805" y="1339307"/>
            <a:ext cx="2004659" cy="118901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Missing Data</a:t>
            </a:r>
          </a:p>
          <a:p>
            <a:pPr marL="0" marR="0" lvl="0" indent="0" algn="l" rtl="0">
              <a:lnSpc>
                <a:spcPct val="90000"/>
              </a:lnSpc>
              <a:spcBef>
                <a:spcPts val="1000"/>
              </a:spcBef>
              <a:spcAft>
                <a:spcPts val="0"/>
              </a:spcAft>
              <a:buClr>
                <a:srgbClr val="000000"/>
              </a:buClr>
              <a:buSzPts val="1800"/>
              <a:buFont typeface="Arial"/>
              <a:buNone/>
            </a:pPr>
            <a:r>
              <a:rPr lang="en-US" sz="1800" b="1" i="0" u="none" strike="noStrike" cap="none" dirty="0">
                <a:solidFill>
                  <a:schemeClr val="dk1"/>
                </a:solidFill>
                <a:latin typeface="Calibri"/>
                <a:ea typeface="Arial"/>
                <a:cs typeface="Calibri"/>
                <a:sym typeface="Calibri"/>
              </a:rPr>
              <a:t>* </a:t>
            </a:r>
            <a:r>
              <a:rPr lang="en-US" sz="1800" i="0" u="none" strike="noStrike" cap="none" dirty="0">
                <a:solidFill>
                  <a:schemeClr val="dk1"/>
                </a:solidFill>
                <a:latin typeface="Calibri"/>
                <a:ea typeface="Arial"/>
                <a:cs typeface="Calibri"/>
                <a:sym typeface="Calibri"/>
              </a:rPr>
              <a:t>Most markers &lt;10% missing</a:t>
            </a:r>
            <a:endParaRPr sz="180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658fc93e0b_1_1"/>
          <p:cNvSpPr txBox="1">
            <a:spLocks noGrp="1"/>
          </p:cNvSpPr>
          <p:nvPr>
            <p:ph type="title"/>
          </p:nvPr>
        </p:nvSpPr>
        <p:spPr>
          <a:xfrm>
            <a:off x="486275" y="2027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Marker Origin and Annotation– 2,490 in initial data</a:t>
            </a:r>
            <a:endParaRPr dirty="0"/>
          </a:p>
        </p:txBody>
      </p:sp>
      <p:sp>
        <p:nvSpPr>
          <p:cNvPr id="187" name="Google Shape;187;g2658fc93e0b_1_1"/>
          <p:cNvSpPr txBox="1">
            <a:spLocks noGrp="1"/>
          </p:cNvSpPr>
          <p:nvPr>
            <p:ph type="body" idx="1"/>
          </p:nvPr>
        </p:nvSpPr>
        <p:spPr>
          <a:xfrm>
            <a:off x="792149" y="1796750"/>
            <a:ext cx="4167300" cy="5367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None/>
            </a:pPr>
            <a:r>
              <a:rPr lang="en-US" sz="2300" b="1" dirty="0"/>
              <a:t>Gene Association of Marker</a:t>
            </a:r>
            <a:endParaRPr sz="2300" b="1" dirty="0"/>
          </a:p>
        </p:txBody>
      </p:sp>
      <p:sp>
        <p:nvSpPr>
          <p:cNvPr id="188" name="Google Shape;188;g2658fc93e0b_1_1"/>
          <p:cNvSpPr txBox="1">
            <a:spLocks noGrp="1"/>
          </p:cNvSpPr>
          <p:nvPr>
            <p:ph type="body" idx="1"/>
          </p:nvPr>
        </p:nvSpPr>
        <p:spPr>
          <a:xfrm>
            <a:off x="4910761" y="1528400"/>
            <a:ext cx="6447925" cy="5367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r>
              <a:rPr lang="en-US" sz="2400" b="1" dirty="0"/>
              <a:t>Putative Phenotypic Associations of Markers</a:t>
            </a:r>
            <a:endParaRPr sz="2400" b="1" dirty="0"/>
          </a:p>
        </p:txBody>
      </p:sp>
      <p:graphicFrame>
        <p:nvGraphicFramePr>
          <p:cNvPr id="4" name="Google Shape;197;g26591ff9c9c_4_0">
            <a:extLst>
              <a:ext uri="{FF2B5EF4-FFF2-40B4-BE49-F238E27FC236}">
                <a16:creationId xmlns:a16="http://schemas.microsoft.com/office/drawing/2014/main" id="{F640EA0A-5F84-9A1C-BBD0-D719FFFCF990}"/>
              </a:ext>
            </a:extLst>
          </p:cNvPr>
          <p:cNvGraphicFramePr/>
          <p:nvPr>
            <p:extLst>
              <p:ext uri="{D42A27DB-BD31-4B8C-83A1-F6EECF244321}">
                <p14:modId xmlns:p14="http://schemas.microsoft.com/office/powerpoint/2010/main" val="2715326805"/>
              </p:ext>
            </p:extLst>
          </p:nvPr>
        </p:nvGraphicFramePr>
        <p:xfrm>
          <a:off x="1421224" y="2434310"/>
          <a:ext cx="2909150" cy="1989380"/>
        </p:xfrm>
        <a:graphic>
          <a:graphicData uri="http://schemas.openxmlformats.org/drawingml/2006/table">
            <a:tbl>
              <a:tblPr>
                <a:noFill/>
              </a:tblPr>
              <a:tblGrid>
                <a:gridCol w="1896775">
                  <a:extLst>
                    <a:ext uri="{9D8B030D-6E8A-4147-A177-3AD203B41FA5}">
                      <a16:colId xmlns:a16="http://schemas.microsoft.com/office/drawing/2014/main" val="20000"/>
                    </a:ext>
                  </a:extLst>
                </a:gridCol>
                <a:gridCol w="1012375">
                  <a:extLst>
                    <a:ext uri="{9D8B030D-6E8A-4147-A177-3AD203B41FA5}">
                      <a16:colId xmlns:a16="http://schemas.microsoft.com/office/drawing/2014/main" val="20001"/>
                    </a:ext>
                  </a:extLst>
                </a:gridCol>
              </a:tblGrid>
              <a:tr h="200025">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Gene Position</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Calibri"/>
                          <a:ea typeface="Calibri"/>
                          <a:cs typeface="Calibri"/>
                          <a:sym typeface="Calibri"/>
                        </a:rPr>
                        <a:t>Number</a:t>
                      </a:r>
                      <a:endParaRPr sz="1800" b="1"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Core Gene</a:t>
                      </a:r>
                      <a:endParaRPr sz="1800"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2175</a:t>
                      </a:r>
                      <a:endParaRPr sz="1800"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dirty="0">
                          <a:latin typeface="Calibri"/>
                          <a:ea typeface="Calibri"/>
                          <a:cs typeface="Calibri"/>
                          <a:sym typeface="Calibri"/>
                        </a:rPr>
                        <a:t>Intergenic</a:t>
                      </a:r>
                      <a:endParaRPr sz="1800" u="none" strike="noStrike" cap="none" dirty="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192</a:t>
                      </a:r>
                      <a:endParaRPr sz="1800"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Near-Core Gene</a:t>
                      </a:r>
                      <a:endParaRPr sz="1800"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109</a:t>
                      </a:r>
                      <a:endParaRPr sz="1800"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Dispensable Gene</a:t>
                      </a:r>
                      <a:endParaRPr sz="1800" u="none" strike="noStrike" cap="none">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dirty="0">
                          <a:latin typeface="Calibri"/>
                          <a:ea typeface="Calibri"/>
                          <a:cs typeface="Calibri"/>
                          <a:sym typeface="Calibri"/>
                        </a:rPr>
                        <a:t>14</a:t>
                      </a:r>
                      <a:endParaRPr sz="1800" u="none" strike="noStrike" cap="none" dirty="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5" name="Google Shape;196;g26591ff9c9c_4_0">
            <a:extLst>
              <a:ext uri="{FF2B5EF4-FFF2-40B4-BE49-F238E27FC236}">
                <a16:creationId xmlns:a16="http://schemas.microsoft.com/office/drawing/2014/main" id="{A313B9FB-3452-E0B3-7023-DCFCA1BA2AD0}"/>
              </a:ext>
            </a:extLst>
          </p:cNvPr>
          <p:cNvGraphicFramePr/>
          <p:nvPr>
            <p:extLst>
              <p:ext uri="{D42A27DB-BD31-4B8C-83A1-F6EECF244321}">
                <p14:modId xmlns:p14="http://schemas.microsoft.com/office/powerpoint/2010/main" val="1006895612"/>
              </p:ext>
            </p:extLst>
          </p:nvPr>
        </p:nvGraphicFramePr>
        <p:xfrm>
          <a:off x="5997254" y="2174415"/>
          <a:ext cx="4550950" cy="3619604"/>
        </p:xfrm>
        <a:graphic>
          <a:graphicData uri="http://schemas.openxmlformats.org/drawingml/2006/table">
            <a:tbl>
              <a:tblPr>
                <a:noFill/>
              </a:tblPr>
              <a:tblGrid>
                <a:gridCol w="3573725">
                  <a:extLst>
                    <a:ext uri="{9D8B030D-6E8A-4147-A177-3AD203B41FA5}">
                      <a16:colId xmlns:a16="http://schemas.microsoft.com/office/drawing/2014/main" val="20000"/>
                    </a:ext>
                  </a:extLst>
                </a:gridCol>
                <a:gridCol w="977225">
                  <a:extLst>
                    <a:ext uri="{9D8B030D-6E8A-4147-A177-3AD203B41FA5}">
                      <a16:colId xmlns:a16="http://schemas.microsoft.com/office/drawing/2014/main" val="20001"/>
                    </a:ext>
                  </a:extLst>
                </a:gridCol>
              </a:tblGrid>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t>Phenotype</a:t>
                      </a:r>
                      <a:endParaRPr sz="1500" b="1"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t>Number</a:t>
                      </a:r>
                      <a:endParaRPr sz="1500" b="1"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t>Polymorphic Among Parents of Diverse Biparental Pops.</a:t>
                      </a:r>
                      <a:endParaRPr sz="1500" u="none" strike="noStrike" cap="none" dirty="0"/>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693</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Yield</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542</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t>Plant and Ear Height</a:t>
                      </a:r>
                      <a:endParaRPr sz="1500" u="none" strike="noStrike" cap="none" dirty="0"/>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422</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Ear, Kernel, and Cob Morphology</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390</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Flowering Time</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322</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Tassel Architecture</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89</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Disease Resistance</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25</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Root Architecture</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t>3</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Other</a:t>
                      </a:r>
                      <a:endParaRPr sz="1500" u="none" strike="noStrike" cap="none"/>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dirty="0"/>
                        <a:t>3</a:t>
                      </a:r>
                      <a:endParaRPr sz="1500" u="none" strike="noStrike" cap="none" dirty="0"/>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652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658fc93e0b_1_1"/>
          <p:cNvSpPr txBox="1">
            <a:spLocks noGrp="1"/>
          </p:cNvSpPr>
          <p:nvPr>
            <p:ph type="title"/>
          </p:nvPr>
        </p:nvSpPr>
        <p:spPr>
          <a:xfrm>
            <a:off x="486274" y="202700"/>
            <a:ext cx="10872411"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Marker Origin and Annotation– 1,959 after QC</a:t>
            </a:r>
            <a:endParaRPr dirty="0"/>
          </a:p>
        </p:txBody>
      </p:sp>
      <p:graphicFrame>
        <p:nvGraphicFramePr>
          <p:cNvPr id="185" name="Google Shape;185;g2658fc93e0b_1_1"/>
          <p:cNvGraphicFramePr/>
          <p:nvPr>
            <p:extLst>
              <p:ext uri="{D42A27DB-BD31-4B8C-83A1-F6EECF244321}">
                <p14:modId xmlns:p14="http://schemas.microsoft.com/office/powerpoint/2010/main" val="155900222"/>
              </p:ext>
            </p:extLst>
          </p:nvPr>
        </p:nvGraphicFramePr>
        <p:xfrm>
          <a:off x="5859249" y="2120800"/>
          <a:ext cx="4550950" cy="3524100"/>
        </p:xfrm>
        <a:graphic>
          <a:graphicData uri="http://schemas.openxmlformats.org/drawingml/2006/table">
            <a:tbl>
              <a:tblPr>
                <a:noFill/>
              </a:tblPr>
              <a:tblGrid>
                <a:gridCol w="3573725">
                  <a:extLst>
                    <a:ext uri="{9D8B030D-6E8A-4147-A177-3AD203B41FA5}">
                      <a16:colId xmlns:a16="http://schemas.microsoft.com/office/drawing/2014/main" val="20000"/>
                    </a:ext>
                  </a:extLst>
                </a:gridCol>
                <a:gridCol w="977225">
                  <a:extLst>
                    <a:ext uri="{9D8B030D-6E8A-4147-A177-3AD203B41FA5}">
                      <a16:colId xmlns:a16="http://schemas.microsoft.com/office/drawing/2014/main" val="20001"/>
                    </a:ext>
                  </a:extLst>
                </a:gridCol>
              </a:tblGrid>
              <a:tr h="200025">
                <a:tc>
                  <a:txBody>
                    <a:bodyPr/>
                    <a:lstStyle/>
                    <a:p>
                      <a:pPr marL="0" lvl="0" indent="0" algn="ctr" rtl="0">
                        <a:lnSpc>
                          <a:spcPct val="100000"/>
                        </a:lnSpc>
                        <a:spcBef>
                          <a:spcPts val="0"/>
                        </a:spcBef>
                        <a:spcAft>
                          <a:spcPts val="0"/>
                        </a:spcAft>
                        <a:buNone/>
                      </a:pPr>
                      <a:r>
                        <a:rPr lang="en-US" sz="1500" b="1"/>
                        <a:t>Phenotype</a:t>
                      </a:r>
                      <a:endParaRPr sz="15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b="1"/>
                        <a:t>Number</a:t>
                      </a:r>
                      <a:endParaRPr sz="1500" b="1"/>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ctr" rtl="0">
                        <a:lnSpc>
                          <a:spcPct val="100000"/>
                        </a:lnSpc>
                        <a:spcBef>
                          <a:spcPts val="0"/>
                        </a:spcBef>
                        <a:spcAft>
                          <a:spcPts val="0"/>
                        </a:spcAft>
                        <a:buNone/>
                      </a:pPr>
                      <a:r>
                        <a:rPr lang="en-US" sz="1500"/>
                        <a:t>Polymorphic Among Parents of Diverse Biparental Pops.</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544</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ctr" rtl="0">
                        <a:lnSpc>
                          <a:spcPct val="100000"/>
                        </a:lnSpc>
                        <a:spcBef>
                          <a:spcPts val="0"/>
                        </a:spcBef>
                        <a:spcAft>
                          <a:spcPts val="0"/>
                        </a:spcAft>
                        <a:buNone/>
                      </a:pPr>
                      <a:r>
                        <a:rPr lang="en-US" sz="1500"/>
                        <a:t>Yield</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432</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ctr" rtl="0">
                        <a:lnSpc>
                          <a:spcPct val="100000"/>
                        </a:lnSpc>
                        <a:spcBef>
                          <a:spcPts val="0"/>
                        </a:spcBef>
                        <a:spcAft>
                          <a:spcPts val="0"/>
                        </a:spcAft>
                        <a:buNone/>
                      </a:pPr>
                      <a:r>
                        <a:rPr lang="en-US" sz="1500"/>
                        <a:t>Plant and Ear Height</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313</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ctr" rtl="0">
                        <a:lnSpc>
                          <a:spcPct val="100000"/>
                        </a:lnSpc>
                        <a:spcBef>
                          <a:spcPts val="0"/>
                        </a:spcBef>
                        <a:spcAft>
                          <a:spcPts val="0"/>
                        </a:spcAft>
                        <a:buNone/>
                      </a:pPr>
                      <a:r>
                        <a:rPr lang="en-US" sz="1500"/>
                        <a:t>Ear, Kernel, and Cob Morphology</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329</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ctr" rtl="0">
                        <a:lnSpc>
                          <a:spcPct val="100000"/>
                        </a:lnSpc>
                        <a:spcBef>
                          <a:spcPts val="0"/>
                        </a:spcBef>
                        <a:spcAft>
                          <a:spcPts val="0"/>
                        </a:spcAft>
                        <a:buNone/>
                      </a:pPr>
                      <a:r>
                        <a:rPr lang="en-US" sz="1500"/>
                        <a:t>Flowering Time</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244</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ctr" rtl="0">
                        <a:lnSpc>
                          <a:spcPct val="100000"/>
                        </a:lnSpc>
                        <a:spcBef>
                          <a:spcPts val="0"/>
                        </a:spcBef>
                        <a:spcAft>
                          <a:spcPts val="0"/>
                        </a:spcAft>
                        <a:buNone/>
                      </a:pPr>
                      <a:r>
                        <a:rPr lang="en-US" sz="1500"/>
                        <a:t>Tassel Architecture</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70</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ctr" rtl="0">
                        <a:lnSpc>
                          <a:spcPct val="100000"/>
                        </a:lnSpc>
                        <a:spcBef>
                          <a:spcPts val="0"/>
                        </a:spcBef>
                        <a:spcAft>
                          <a:spcPts val="0"/>
                        </a:spcAft>
                        <a:buNone/>
                      </a:pPr>
                      <a:r>
                        <a:rPr lang="en-US" sz="1500"/>
                        <a:t>Disease Resistance</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21</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ctr" rtl="0">
                        <a:lnSpc>
                          <a:spcPct val="100000"/>
                        </a:lnSpc>
                        <a:spcBef>
                          <a:spcPts val="0"/>
                        </a:spcBef>
                        <a:spcAft>
                          <a:spcPts val="0"/>
                        </a:spcAft>
                        <a:buNone/>
                      </a:pPr>
                      <a:r>
                        <a:rPr lang="en-US" sz="1500"/>
                        <a:t>Root Architecture</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3</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ctr" rtl="0">
                        <a:lnSpc>
                          <a:spcPct val="100000"/>
                        </a:lnSpc>
                        <a:spcBef>
                          <a:spcPts val="0"/>
                        </a:spcBef>
                        <a:spcAft>
                          <a:spcPts val="0"/>
                        </a:spcAft>
                        <a:buNone/>
                      </a:pPr>
                      <a:r>
                        <a:rPr lang="en-US" sz="1500"/>
                        <a:t>Other</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500"/>
                        <a:t>3</a:t>
                      </a:r>
                      <a:endParaRPr sz="1500"/>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186" name="Google Shape;186;g2658fc93e0b_1_1"/>
          <p:cNvGraphicFramePr/>
          <p:nvPr>
            <p:extLst>
              <p:ext uri="{D42A27DB-BD31-4B8C-83A1-F6EECF244321}">
                <p14:modId xmlns:p14="http://schemas.microsoft.com/office/powerpoint/2010/main" val="2323645243"/>
              </p:ext>
            </p:extLst>
          </p:nvPr>
        </p:nvGraphicFramePr>
        <p:xfrm>
          <a:off x="1421224" y="2434310"/>
          <a:ext cx="2909150" cy="1989380"/>
        </p:xfrm>
        <a:graphic>
          <a:graphicData uri="http://schemas.openxmlformats.org/drawingml/2006/table">
            <a:tbl>
              <a:tblPr>
                <a:noFill/>
              </a:tblPr>
              <a:tblGrid>
                <a:gridCol w="1896775">
                  <a:extLst>
                    <a:ext uri="{9D8B030D-6E8A-4147-A177-3AD203B41FA5}">
                      <a16:colId xmlns:a16="http://schemas.microsoft.com/office/drawing/2014/main" val="20000"/>
                    </a:ext>
                  </a:extLst>
                </a:gridCol>
                <a:gridCol w="1012375">
                  <a:extLst>
                    <a:ext uri="{9D8B030D-6E8A-4147-A177-3AD203B41FA5}">
                      <a16:colId xmlns:a16="http://schemas.microsoft.com/office/drawing/2014/main" val="20001"/>
                    </a:ext>
                  </a:extLst>
                </a:gridCol>
              </a:tblGrid>
              <a:tr h="200025">
                <a:tc>
                  <a:txBody>
                    <a:bodyPr/>
                    <a:lstStyle/>
                    <a:p>
                      <a:pPr marL="0" lvl="0" indent="0" algn="ctr" rtl="0">
                        <a:lnSpc>
                          <a:spcPct val="115000"/>
                        </a:lnSpc>
                        <a:spcBef>
                          <a:spcPts val="0"/>
                        </a:spcBef>
                        <a:spcAft>
                          <a:spcPts val="0"/>
                        </a:spcAft>
                        <a:buNone/>
                      </a:pPr>
                      <a:r>
                        <a:rPr lang="en-US" sz="1800" b="1">
                          <a:latin typeface="Calibri"/>
                          <a:ea typeface="Calibri"/>
                          <a:cs typeface="Calibri"/>
                          <a:sym typeface="Calibri"/>
                        </a:rPr>
                        <a:t>Gene Position</a:t>
                      </a:r>
                      <a:endParaRPr sz="1800" b="1">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b="1">
                          <a:latin typeface="Calibri"/>
                          <a:ea typeface="Calibri"/>
                          <a:cs typeface="Calibri"/>
                          <a:sym typeface="Calibri"/>
                        </a:rPr>
                        <a:t>Number</a:t>
                      </a:r>
                      <a:endParaRPr sz="1800" b="1">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ctr" rtl="0">
                        <a:lnSpc>
                          <a:spcPct val="115000"/>
                        </a:lnSpc>
                        <a:spcBef>
                          <a:spcPts val="0"/>
                        </a:spcBef>
                        <a:spcAft>
                          <a:spcPts val="0"/>
                        </a:spcAft>
                        <a:buNone/>
                      </a:pPr>
                      <a:r>
                        <a:rPr lang="en-US" sz="1800">
                          <a:latin typeface="Calibri"/>
                          <a:ea typeface="Calibri"/>
                          <a:cs typeface="Calibri"/>
                          <a:sym typeface="Calibri"/>
                        </a:rPr>
                        <a:t>Core Gene</a:t>
                      </a:r>
                      <a:endParaRPr sz="180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a:latin typeface="Calibri"/>
                          <a:ea typeface="Calibri"/>
                          <a:cs typeface="Calibri"/>
                          <a:sym typeface="Calibri"/>
                        </a:rPr>
                        <a:t>1720</a:t>
                      </a:r>
                      <a:endParaRPr sz="180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ctr" rtl="0">
                        <a:lnSpc>
                          <a:spcPct val="115000"/>
                        </a:lnSpc>
                        <a:spcBef>
                          <a:spcPts val="0"/>
                        </a:spcBef>
                        <a:spcAft>
                          <a:spcPts val="0"/>
                        </a:spcAft>
                        <a:buNone/>
                      </a:pPr>
                      <a:r>
                        <a:rPr lang="en-US" sz="1800" dirty="0">
                          <a:latin typeface="Calibri"/>
                          <a:ea typeface="Calibri"/>
                          <a:cs typeface="Calibri"/>
                          <a:sym typeface="Calibri"/>
                        </a:rPr>
                        <a:t>Intergenic</a:t>
                      </a:r>
                      <a:endParaRPr sz="1800" dirty="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a:latin typeface="Calibri"/>
                          <a:ea typeface="Calibri"/>
                          <a:cs typeface="Calibri"/>
                          <a:sym typeface="Calibri"/>
                        </a:rPr>
                        <a:t>143</a:t>
                      </a:r>
                      <a:endParaRPr sz="180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ctr" rtl="0">
                        <a:lnSpc>
                          <a:spcPct val="115000"/>
                        </a:lnSpc>
                        <a:spcBef>
                          <a:spcPts val="0"/>
                        </a:spcBef>
                        <a:spcAft>
                          <a:spcPts val="0"/>
                        </a:spcAft>
                        <a:buNone/>
                      </a:pPr>
                      <a:r>
                        <a:rPr lang="en-US" sz="1800">
                          <a:latin typeface="Calibri"/>
                          <a:ea typeface="Calibri"/>
                          <a:cs typeface="Calibri"/>
                          <a:sym typeface="Calibri"/>
                        </a:rPr>
                        <a:t>Near-Core Gene</a:t>
                      </a:r>
                      <a:endParaRPr sz="180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a:latin typeface="Calibri"/>
                          <a:ea typeface="Calibri"/>
                          <a:cs typeface="Calibri"/>
                          <a:sym typeface="Calibri"/>
                        </a:rPr>
                        <a:t>86</a:t>
                      </a:r>
                      <a:endParaRPr sz="180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ctr" rtl="0">
                        <a:lnSpc>
                          <a:spcPct val="115000"/>
                        </a:lnSpc>
                        <a:spcBef>
                          <a:spcPts val="0"/>
                        </a:spcBef>
                        <a:spcAft>
                          <a:spcPts val="0"/>
                        </a:spcAft>
                        <a:buNone/>
                      </a:pPr>
                      <a:r>
                        <a:rPr lang="en-US" sz="1800">
                          <a:latin typeface="Calibri"/>
                          <a:ea typeface="Calibri"/>
                          <a:cs typeface="Calibri"/>
                          <a:sym typeface="Calibri"/>
                        </a:rPr>
                        <a:t>Dispensable Gene</a:t>
                      </a:r>
                      <a:endParaRPr sz="180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800" dirty="0">
                          <a:latin typeface="Calibri"/>
                          <a:ea typeface="Calibri"/>
                          <a:cs typeface="Calibri"/>
                          <a:sym typeface="Calibri"/>
                        </a:rPr>
                        <a:t>10</a:t>
                      </a:r>
                      <a:endParaRPr sz="1800" dirty="0">
                        <a:latin typeface="Calibri"/>
                        <a:ea typeface="Calibri"/>
                        <a:cs typeface="Calibri"/>
                        <a:sym typeface="Calibri"/>
                      </a:endParaRPr>
                    </a:p>
                  </a:txBody>
                  <a:tcPr marL="9525" marR="9525" marT="9525" marB="9142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87" name="Google Shape;187;g2658fc93e0b_1_1"/>
          <p:cNvSpPr txBox="1">
            <a:spLocks noGrp="1"/>
          </p:cNvSpPr>
          <p:nvPr>
            <p:ph type="body" idx="1"/>
          </p:nvPr>
        </p:nvSpPr>
        <p:spPr>
          <a:xfrm>
            <a:off x="792149" y="1796750"/>
            <a:ext cx="4167300" cy="5367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None/>
            </a:pPr>
            <a:r>
              <a:rPr lang="en-US" sz="2300" b="1" dirty="0"/>
              <a:t>Gene Association of Marker</a:t>
            </a:r>
            <a:endParaRPr sz="2300" b="1" dirty="0"/>
          </a:p>
        </p:txBody>
      </p:sp>
      <p:sp>
        <p:nvSpPr>
          <p:cNvPr id="188" name="Google Shape;188;g2658fc93e0b_1_1"/>
          <p:cNvSpPr txBox="1">
            <a:spLocks noGrp="1"/>
          </p:cNvSpPr>
          <p:nvPr>
            <p:ph type="body" idx="1"/>
          </p:nvPr>
        </p:nvSpPr>
        <p:spPr>
          <a:xfrm>
            <a:off x="4910761" y="1528400"/>
            <a:ext cx="6447925" cy="5367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r>
              <a:rPr lang="en-US" sz="2400" b="1" dirty="0"/>
              <a:t>Putative Phenotypic Associations of Markers</a:t>
            </a:r>
            <a:endParaRPr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633c6b8bdf_1_2"/>
          <p:cNvSpPr txBox="1">
            <a:spLocks noGrp="1"/>
          </p:cNvSpPr>
          <p:nvPr>
            <p:ph type="title"/>
          </p:nvPr>
        </p:nvSpPr>
        <p:spPr>
          <a:xfrm>
            <a:off x="204525" y="1666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Informativeness of markers in dent maize diversity panel </a:t>
            </a:r>
            <a:endParaRPr dirty="0"/>
          </a:p>
        </p:txBody>
      </p:sp>
      <p:pic>
        <p:nvPicPr>
          <p:cNvPr id="194" name="Google Shape;194;g2633c6b8bdf_1_2"/>
          <p:cNvPicPr preferRelativeResize="0"/>
          <p:nvPr/>
        </p:nvPicPr>
        <p:blipFill rotWithShape="1">
          <a:blip r:embed="rId3">
            <a:alphaModFix/>
          </a:blip>
          <a:srcRect/>
          <a:stretch/>
        </p:blipFill>
        <p:spPr>
          <a:xfrm>
            <a:off x="204525" y="2381825"/>
            <a:ext cx="3108601" cy="1484100"/>
          </a:xfrm>
          <a:prstGeom prst="rect">
            <a:avLst/>
          </a:prstGeom>
          <a:noFill/>
          <a:ln>
            <a:noFill/>
          </a:ln>
        </p:spPr>
      </p:pic>
      <p:sp>
        <p:nvSpPr>
          <p:cNvPr id="195" name="Google Shape;195;g2633c6b8bdf_1_2"/>
          <p:cNvSpPr txBox="1"/>
          <p:nvPr/>
        </p:nvSpPr>
        <p:spPr>
          <a:xfrm>
            <a:off x="340850" y="3811375"/>
            <a:ext cx="3108600" cy="62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(Botstein et al., 1980)</a:t>
            </a:r>
            <a:endParaRPr sz="2100" b="0" i="0" u="none" strike="noStrike" cap="none">
              <a:solidFill>
                <a:schemeClr val="dk1"/>
              </a:solidFill>
              <a:latin typeface="Calibri"/>
              <a:ea typeface="Calibri"/>
              <a:cs typeface="Calibri"/>
              <a:sym typeface="Calibri"/>
            </a:endParaRPr>
          </a:p>
        </p:txBody>
      </p:sp>
      <p:pic>
        <p:nvPicPr>
          <p:cNvPr id="196" name="Google Shape;196;g2633c6b8bdf_1_2"/>
          <p:cNvPicPr preferRelativeResize="0"/>
          <p:nvPr/>
        </p:nvPicPr>
        <p:blipFill rotWithShape="1">
          <a:blip r:embed="rId4">
            <a:alphaModFix/>
          </a:blip>
          <a:srcRect/>
          <a:stretch/>
        </p:blipFill>
        <p:spPr>
          <a:xfrm>
            <a:off x="3601850" y="1374625"/>
            <a:ext cx="8186988" cy="5060901"/>
          </a:xfrm>
          <a:prstGeom prst="rect">
            <a:avLst/>
          </a:prstGeom>
          <a:noFill/>
          <a:ln>
            <a:noFill/>
          </a:ln>
        </p:spPr>
      </p:pic>
      <p:sp>
        <p:nvSpPr>
          <p:cNvPr id="2" name="TextBox 1">
            <a:extLst>
              <a:ext uri="{FF2B5EF4-FFF2-40B4-BE49-F238E27FC236}">
                <a16:creationId xmlns:a16="http://schemas.microsoft.com/office/drawing/2014/main" id="{0489DF8C-7742-4461-34F5-BECC2071500B}"/>
              </a:ext>
            </a:extLst>
          </p:cNvPr>
          <p:cNvSpPr txBox="1"/>
          <p:nvPr/>
        </p:nvSpPr>
        <p:spPr>
          <a:xfrm>
            <a:off x="4280452" y="1833999"/>
            <a:ext cx="1537252" cy="400110"/>
          </a:xfrm>
          <a:prstGeom prst="rect">
            <a:avLst/>
          </a:prstGeom>
          <a:solidFill>
            <a:schemeClr val="lt1"/>
          </a:solidFill>
        </p:spPr>
        <p:txBody>
          <a:bodyPr wrap="square" rtlCol="0">
            <a:spAutoFit/>
          </a:bodyPr>
          <a:lstStyle/>
          <a:p>
            <a:pPr algn="ctr"/>
            <a:r>
              <a:rPr lang="en-US" sz="2000" b="1" dirty="0"/>
              <a:t>All (n=507)</a:t>
            </a:r>
          </a:p>
        </p:txBody>
      </p:sp>
      <p:sp>
        <p:nvSpPr>
          <p:cNvPr id="3" name="TextBox 2">
            <a:extLst>
              <a:ext uri="{FF2B5EF4-FFF2-40B4-BE49-F238E27FC236}">
                <a16:creationId xmlns:a16="http://schemas.microsoft.com/office/drawing/2014/main" id="{21FEF505-5118-AF68-6FAF-61C726D56C37}"/>
              </a:ext>
            </a:extLst>
          </p:cNvPr>
          <p:cNvSpPr txBox="1"/>
          <p:nvPr/>
        </p:nvSpPr>
        <p:spPr>
          <a:xfrm>
            <a:off x="7994447" y="1786415"/>
            <a:ext cx="1923921" cy="400110"/>
          </a:xfrm>
          <a:prstGeom prst="rect">
            <a:avLst/>
          </a:prstGeom>
          <a:solidFill>
            <a:schemeClr val="lt1"/>
          </a:solidFill>
        </p:spPr>
        <p:txBody>
          <a:bodyPr wrap="square" rtlCol="0">
            <a:spAutoFit/>
          </a:bodyPr>
          <a:lstStyle/>
          <a:p>
            <a:pPr algn="ctr"/>
            <a:r>
              <a:rPr lang="en-US" sz="2000" b="1" dirty="0" err="1"/>
              <a:t>Iodent</a:t>
            </a:r>
            <a:r>
              <a:rPr lang="en-US" sz="2000" b="1" dirty="0"/>
              <a:t> (n=43)</a:t>
            </a:r>
          </a:p>
        </p:txBody>
      </p:sp>
      <p:sp>
        <p:nvSpPr>
          <p:cNvPr id="4" name="TextBox 3">
            <a:extLst>
              <a:ext uri="{FF2B5EF4-FFF2-40B4-BE49-F238E27FC236}">
                <a16:creationId xmlns:a16="http://schemas.microsoft.com/office/drawing/2014/main" id="{09C23139-92C2-EA5E-D7AB-A4BB94C47D01}"/>
              </a:ext>
            </a:extLst>
          </p:cNvPr>
          <p:cNvSpPr txBox="1"/>
          <p:nvPr/>
        </p:nvSpPr>
        <p:spPr>
          <a:xfrm>
            <a:off x="4214191" y="4042164"/>
            <a:ext cx="1908313" cy="400110"/>
          </a:xfrm>
          <a:prstGeom prst="rect">
            <a:avLst/>
          </a:prstGeom>
          <a:solidFill>
            <a:schemeClr val="lt1"/>
          </a:solidFill>
        </p:spPr>
        <p:txBody>
          <a:bodyPr wrap="square" rtlCol="0">
            <a:spAutoFit/>
          </a:bodyPr>
          <a:lstStyle/>
          <a:p>
            <a:pPr algn="ctr"/>
            <a:r>
              <a:rPr lang="en-US" sz="2000" b="1" dirty="0"/>
              <a:t>NSS (n=144)</a:t>
            </a:r>
          </a:p>
        </p:txBody>
      </p:sp>
      <p:sp>
        <p:nvSpPr>
          <p:cNvPr id="5" name="TextBox 4">
            <a:extLst>
              <a:ext uri="{FF2B5EF4-FFF2-40B4-BE49-F238E27FC236}">
                <a16:creationId xmlns:a16="http://schemas.microsoft.com/office/drawing/2014/main" id="{6ACF3AA3-81E0-8485-FBC3-7FB98EBFB552}"/>
              </a:ext>
            </a:extLst>
          </p:cNvPr>
          <p:cNvSpPr txBox="1"/>
          <p:nvPr/>
        </p:nvSpPr>
        <p:spPr>
          <a:xfrm>
            <a:off x="8010055" y="4038565"/>
            <a:ext cx="1908313" cy="400110"/>
          </a:xfrm>
          <a:prstGeom prst="rect">
            <a:avLst/>
          </a:prstGeom>
          <a:solidFill>
            <a:schemeClr val="lt1"/>
          </a:solidFill>
        </p:spPr>
        <p:txBody>
          <a:bodyPr wrap="square" rtlCol="0">
            <a:spAutoFit/>
          </a:bodyPr>
          <a:lstStyle/>
          <a:p>
            <a:pPr algn="ctr"/>
            <a:r>
              <a:rPr lang="en-US" sz="2000" b="1" dirty="0"/>
              <a:t>SS (n=144)</a:t>
            </a:r>
          </a:p>
        </p:txBody>
      </p:sp>
      <p:sp>
        <p:nvSpPr>
          <p:cNvPr id="6" name="TextBox 5">
            <a:extLst>
              <a:ext uri="{FF2B5EF4-FFF2-40B4-BE49-F238E27FC236}">
                <a16:creationId xmlns:a16="http://schemas.microsoft.com/office/drawing/2014/main" id="{A8DE1DF7-C0B1-3E19-EBC4-B7D58AE6423A}"/>
              </a:ext>
            </a:extLst>
          </p:cNvPr>
          <p:cNvSpPr txBox="1"/>
          <p:nvPr/>
        </p:nvSpPr>
        <p:spPr>
          <a:xfrm>
            <a:off x="5595803" y="6090660"/>
            <a:ext cx="4797288" cy="400110"/>
          </a:xfrm>
          <a:prstGeom prst="rect">
            <a:avLst/>
          </a:prstGeom>
          <a:solidFill>
            <a:schemeClr val="lt1"/>
          </a:solidFill>
        </p:spPr>
        <p:txBody>
          <a:bodyPr wrap="square" rtlCol="0">
            <a:spAutoFit/>
          </a:bodyPr>
          <a:lstStyle/>
          <a:p>
            <a:pPr algn="ctr"/>
            <a:r>
              <a:rPr lang="en-US" sz="2000" b="1" dirty="0"/>
              <a:t>Polymorphism Information Content</a:t>
            </a:r>
          </a:p>
        </p:txBody>
      </p:sp>
    </p:spTree>
    <p:extLst>
      <p:ext uri="{BB962C8B-B14F-4D97-AF65-F5344CB8AC3E}">
        <p14:creationId xmlns:p14="http://schemas.microsoft.com/office/powerpoint/2010/main" val="147711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7"/>
          <p:cNvSpPr txBox="1">
            <a:spLocks noGrp="1"/>
          </p:cNvSpPr>
          <p:nvPr>
            <p:ph type="title"/>
          </p:nvPr>
        </p:nvSpPr>
        <p:spPr>
          <a:xfrm>
            <a:off x="436563" y="2905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dirty="0"/>
              <a:t>Distribution of markers across the genome</a:t>
            </a:r>
            <a:endParaRPr sz="3200" dirty="0"/>
          </a:p>
        </p:txBody>
      </p:sp>
      <p:sp>
        <p:nvSpPr>
          <p:cNvPr id="202" name="Google Shape;202;p7"/>
          <p:cNvSpPr txBox="1">
            <a:spLocks noGrp="1"/>
          </p:cNvSpPr>
          <p:nvPr>
            <p:ph type="body" idx="1"/>
          </p:nvPr>
        </p:nvSpPr>
        <p:spPr>
          <a:xfrm>
            <a:off x="419099" y="1616075"/>
            <a:ext cx="5065713" cy="2808780"/>
          </a:xfrm>
          <a:prstGeom prst="rect">
            <a:avLst/>
          </a:prstGeom>
          <a:noFill/>
          <a:ln>
            <a:noFill/>
          </a:ln>
        </p:spPr>
        <p:txBody>
          <a:bodyPr spcFirstLastPara="1" wrap="square" lIns="91425" tIns="45700" rIns="91425" bIns="45700" anchor="t" anchorCtr="0">
            <a:noAutofit/>
          </a:bodyPr>
          <a:lstStyle/>
          <a:p>
            <a:pPr marL="228600" lvl="0" indent="-196850" algn="l" rtl="0">
              <a:lnSpc>
                <a:spcPct val="90000"/>
              </a:lnSpc>
              <a:spcBef>
                <a:spcPts val="0"/>
              </a:spcBef>
              <a:spcAft>
                <a:spcPts val="0"/>
              </a:spcAft>
              <a:buClr>
                <a:schemeClr val="dk1"/>
              </a:buClr>
              <a:buSzPts val="2300"/>
              <a:buChar char="•"/>
            </a:pPr>
            <a:r>
              <a:rPr lang="en-US" dirty="0"/>
              <a:t>Average spacing between adjacent markers is 1.06 Mb</a:t>
            </a:r>
          </a:p>
          <a:p>
            <a:pPr marL="228600" lvl="0" indent="-196850" algn="l" rtl="0">
              <a:lnSpc>
                <a:spcPct val="90000"/>
              </a:lnSpc>
              <a:spcBef>
                <a:spcPts val="0"/>
              </a:spcBef>
              <a:spcAft>
                <a:spcPts val="0"/>
              </a:spcAft>
              <a:buClr>
                <a:schemeClr val="dk1"/>
              </a:buClr>
              <a:buSzPts val="2300"/>
              <a:buChar char="•"/>
            </a:pPr>
            <a:endParaRPr dirty="0"/>
          </a:p>
          <a:p>
            <a:pPr marL="228600" lvl="0" indent="-196850" algn="l" rtl="0">
              <a:lnSpc>
                <a:spcPct val="90000"/>
              </a:lnSpc>
              <a:spcBef>
                <a:spcPts val="1000"/>
              </a:spcBef>
              <a:spcAft>
                <a:spcPts val="0"/>
              </a:spcAft>
              <a:buClr>
                <a:schemeClr val="dk1"/>
              </a:buClr>
              <a:buSzPts val="2300"/>
              <a:buChar char="•"/>
            </a:pPr>
            <a:r>
              <a:rPr lang="en-US" dirty="0"/>
              <a:t>Largest gap is 43.42 Mb</a:t>
            </a:r>
          </a:p>
          <a:p>
            <a:pPr marL="685800" lvl="1" indent="-196850">
              <a:spcBef>
                <a:spcPts val="1000"/>
              </a:spcBef>
              <a:buSzPts val="2300"/>
            </a:pPr>
            <a:r>
              <a:rPr lang="en-US" dirty="0"/>
              <a:t>Gaps primarily in centromere regions so likely small </a:t>
            </a:r>
            <a:r>
              <a:rPr lang="en-US" dirty="0" err="1"/>
              <a:t>cM</a:t>
            </a:r>
            <a:r>
              <a:rPr lang="en-US" dirty="0"/>
              <a:t> gaps</a:t>
            </a:r>
          </a:p>
          <a:p>
            <a:pPr marL="228600" lvl="0" indent="-196850" algn="l" rtl="0">
              <a:lnSpc>
                <a:spcPct val="90000"/>
              </a:lnSpc>
              <a:spcBef>
                <a:spcPts val="1000"/>
              </a:spcBef>
              <a:spcAft>
                <a:spcPts val="0"/>
              </a:spcAft>
              <a:buClr>
                <a:schemeClr val="dk1"/>
              </a:buClr>
              <a:buSzPts val="2300"/>
              <a:buChar char="•"/>
            </a:pPr>
            <a:endParaRPr dirty="0"/>
          </a:p>
        </p:txBody>
      </p:sp>
      <p:sp>
        <p:nvSpPr>
          <p:cNvPr id="205" name="Google Shape;205;p7"/>
          <p:cNvSpPr txBox="1">
            <a:spLocks noGrp="1"/>
          </p:cNvSpPr>
          <p:nvPr>
            <p:ph type="body" idx="4294967295"/>
          </p:nvPr>
        </p:nvSpPr>
        <p:spPr>
          <a:xfrm>
            <a:off x="0" y="5340350"/>
            <a:ext cx="5903913" cy="6270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sz="2200" b="1" dirty="0"/>
              <a:t>Average distance between adjacent markers</a:t>
            </a:r>
            <a:endParaRPr sz="2200" b="1" dirty="0"/>
          </a:p>
        </p:txBody>
      </p:sp>
      <p:pic>
        <p:nvPicPr>
          <p:cNvPr id="203" name="Google Shape;203;p7"/>
          <p:cNvPicPr preferRelativeResize="0"/>
          <p:nvPr/>
        </p:nvPicPr>
        <p:blipFill rotWithShape="1">
          <a:blip r:embed="rId3">
            <a:alphaModFix/>
          </a:blip>
          <a:srcRect t="1835" r="1911"/>
          <a:stretch/>
        </p:blipFill>
        <p:spPr>
          <a:xfrm>
            <a:off x="5194852" y="1433535"/>
            <a:ext cx="6559826" cy="3961691"/>
          </a:xfrm>
          <a:prstGeom prst="rect">
            <a:avLst/>
          </a:prstGeom>
          <a:noFill/>
          <a:ln>
            <a:noFill/>
          </a:ln>
        </p:spPr>
      </p:pic>
      <p:graphicFrame>
        <p:nvGraphicFramePr>
          <p:cNvPr id="204" name="Google Shape;204;p7"/>
          <p:cNvGraphicFramePr/>
          <p:nvPr/>
        </p:nvGraphicFramePr>
        <p:xfrm>
          <a:off x="136225" y="5826410"/>
          <a:ext cx="9395000" cy="731500"/>
        </p:xfrm>
        <a:graphic>
          <a:graphicData uri="http://schemas.openxmlformats.org/drawingml/2006/table">
            <a:tbl>
              <a:tblPr>
                <a:noFill/>
                <a:tableStyleId>{3963E9B5-5750-4A0F-BBA9-0E8EE68501D8}</a:tableStyleId>
              </a:tblPr>
              <a:tblGrid>
                <a:gridCol w="1143000">
                  <a:extLst>
                    <a:ext uri="{9D8B030D-6E8A-4147-A177-3AD203B41FA5}">
                      <a16:colId xmlns:a16="http://schemas.microsoft.com/office/drawing/2014/main" val="20000"/>
                    </a:ext>
                  </a:extLst>
                </a:gridCol>
                <a:gridCol w="825200">
                  <a:extLst>
                    <a:ext uri="{9D8B030D-6E8A-4147-A177-3AD203B41FA5}">
                      <a16:colId xmlns:a16="http://schemas.microsoft.com/office/drawing/2014/main" val="20001"/>
                    </a:ext>
                  </a:extLst>
                </a:gridCol>
                <a:gridCol w="825200">
                  <a:extLst>
                    <a:ext uri="{9D8B030D-6E8A-4147-A177-3AD203B41FA5}">
                      <a16:colId xmlns:a16="http://schemas.microsoft.com/office/drawing/2014/main" val="20002"/>
                    </a:ext>
                  </a:extLst>
                </a:gridCol>
                <a:gridCol w="825200">
                  <a:extLst>
                    <a:ext uri="{9D8B030D-6E8A-4147-A177-3AD203B41FA5}">
                      <a16:colId xmlns:a16="http://schemas.microsoft.com/office/drawing/2014/main" val="20003"/>
                    </a:ext>
                  </a:extLst>
                </a:gridCol>
                <a:gridCol w="825200">
                  <a:extLst>
                    <a:ext uri="{9D8B030D-6E8A-4147-A177-3AD203B41FA5}">
                      <a16:colId xmlns:a16="http://schemas.microsoft.com/office/drawing/2014/main" val="20004"/>
                    </a:ext>
                  </a:extLst>
                </a:gridCol>
                <a:gridCol w="825200">
                  <a:extLst>
                    <a:ext uri="{9D8B030D-6E8A-4147-A177-3AD203B41FA5}">
                      <a16:colId xmlns:a16="http://schemas.microsoft.com/office/drawing/2014/main" val="20005"/>
                    </a:ext>
                  </a:extLst>
                </a:gridCol>
                <a:gridCol w="825200">
                  <a:extLst>
                    <a:ext uri="{9D8B030D-6E8A-4147-A177-3AD203B41FA5}">
                      <a16:colId xmlns:a16="http://schemas.microsoft.com/office/drawing/2014/main" val="20006"/>
                    </a:ext>
                  </a:extLst>
                </a:gridCol>
                <a:gridCol w="825200">
                  <a:extLst>
                    <a:ext uri="{9D8B030D-6E8A-4147-A177-3AD203B41FA5}">
                      <a16:colId xmlns:a16="http://schemas.microsoft.com/office/drawing/2014/main" val="20007"/>
                    </a:ext>
                  </a:extLst>
                </a:gridCol>
                <a:gridCol w="825200">
                  <a:extLst>
                    <a:ext uri="{9D8B030D-6E8A-4147-A177-3AD203B41FA5}">
                      <a16:colId xmlns:a16="http://schemas.microsoft.com/office/drawing/2014/main" val="20008"/>
                    </a:ext>
                  </a:extLst>
                </a:gridCol>
                <a:gridCol w="825200">
                  <a:extLst>
                    <a:ext uri="{9D8B030D-6E8A-4147-A177-3AD203B41FA5}">
                      <a16:colId xmlns:a16="http://schemas.microsoft.com/office/drawing/2014/main" val="20009"/>
                    </a:ext>
                  </a:extLst>
                </a:gridCol>
                <a:gridCol w="825200">
                  <a:extLst>
                    <a:ext uri="{9D8B030D-6E8A-4147-A177-3AD203B41FA5}">
                      <a16:colId xmlns:a16="http://schemas.microsoft.com/office/drawing/2014/main" val="20010"/>
                    </a:ext>
                  </a:extLst>
                </a:gridCol>
              </a:tblGrid>
              <a:tr h="3657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Chr.</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2</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3</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4</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5</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6</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7</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8</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9</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10</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657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Distance (kb)</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96</a:t>
                      </a:r>
                      <a:r>
                        <a:rPr lang="en-US" sz="1600">
                          <a:latin typeface="Calibri"/>
                          <a:ea typeface="Calibri"/>
                          <a:cs typeface="Calibri"/>
                          <a:sym typeface="Calibri"/>
                        </a:rPr>
                        <a:t>6</a:t>
                      </a:r>
                      <a:r>
                        <a:rPr lang="en-US" sz="1600" u="none" strike="noStrike" cap="none">
                          <a:latin typeface="Calibri"/>
                          <a:ea typeface="Calibri"/>
                          <a:cs typeface="Calibri"/>
                          <a:sym typeface="Calibri"/>
                        </a:rPr>
                        <a:t>.</a:t>
                      </a:r>
                      <a:r>
                        <a:rPr lang="en-US" sz="1600">
                          <a:latin typeface="Calibri"/>
                          <a:ea typeface="Calibri"/>
                          <a:cs typeface="Calibri"/>
                          <a:sym typeface="Calibri"/>
                        </a:rPr>
                        <a:t>80</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91</a:t>
                      </a:r>
                      <a:r>
                        <a:rPr lang="en-US" sz="1600">
                          <a:latin typeface="Calibri"/>
                          <a:ea typeface="Calibri"/>
                          <a:cs typeface="Calibri"/>
                          <a:sym typeface="Calibri"/>
                        </a:rPr>
                        <a:t>9</a:t>
                      </a:r>
                      <a:r>
                        <a:rPr lang="en-US" sz="1600" u="none" strike="noStrike" cap="none">
                          <a:latin typeface="Calibri"/>
                          <a:ea typeface="Calibri"/>
                          <a:cs typeface="Calibri"/>
                          <a:sym typeface="Calibri"/>
                        </a:rPr>
                        <a:t>.</a:t>
                      </a:r>
                      <a:r>
                        <a:rPr lang="en-US" sz="1600">
                          <a:latin typeface="Calibri"/>
                          <a:ea typeface="Calibri"/>
                          <a:cs typeface="Calibri"/>
                          <a:sym typeface="Calibri"/>
                        </a:rPr>
                        <a:t>47</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1,0</a:t>
                      </a:r>
                      <a:r>
                        <a:rPr lang="en-US" sz="1600">
                          <a:latin typeface="Calibri"/>
                          <a:ea typeface="Calibri"/>
                          <a:cs typeface="Calibri"/>
                          <a:sym typeface="Calibri"/>
                        </a:rPr>
                        <a:t>82</a:t>
                      </a:r>
                      <a:r>
                        <a:rPr lang="en-US" sz="1600" u="none" strike="noStrike" cap="none">
                          <a:latin typeface="Calibri"/>
                          <a:ea typeface="Calibri"/>
                          <a:cs typeface="Calibri"/>
                          <a:sym typeface="Calibri"/>
                        </a:rPr>
                        <a:t>.</a:t>
                      </a:r>
                      <a:r>
                        <a:rPr lang="en-US" sz="1600">
                          <a:latin typeface="Calibri"/>
                          <a:ea typeface="Calibri"/>
                          <a:cs typeface="Calibri"/>
                          <a:sym typeface="Calibri"/>
                        </a:rPr>
                        <a:t>48</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1,456.</a:t>
                      </a:r>
                      <a:r>
                        <a:rPr lang="en-US" sz="1600">
                          <a:latin typeface="Calibri"/>
                          <a:ea typeface="Calibri"/>
                          <a:cs typeface="Calibri"/>
                          <a:sym typeface="Calibri"/>
                        </a:rPr>
                        <a:t>06</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88</a:t>
                      </a:r>
                      <a:r>
                        <a:rPr lang="en-US" sz="1600">
                          <a:latin typeface="Calibri"/>
                          <a:ea typeface="Calibri"/>
                          <a:cs typeface="Calibri"/>
                          <a:sym typeface="Calibri"/>
                        </a:rPr>
                        <a:t>8</a:t>
                      </a:r>
                      <a:r>
                        <a:rPr lang="en-US" sz="1600" u="none" strike="noStrike" cap="none">
                          <a:latin typeface="Calibri"/>
                          <a:ea typeface="Calibri"/>
                          <a:cs typeface="Calibri"/>
                          <a:sym typeface="Calibri"/>
                        </a:rPr>
                        <a:t>.</a:t>
                      </a:r>
                      <a:r>
                        <a:rPr lang="en-US" sz="1600">
                          <a:latin typeface="Calibri"/>
                          <a:ea typeface="Calibri"/>
                          <a:cs typeface="Calibri"/>
                          <a:sym typeface="Calibri"/>
                        </a:rPr>
                        <a:t>34</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1,37</a:t>
                      </a:r>
                      <a:r>
                        <a:rPr lang="en-US" sz="1600">
                          <a:latin typeface="Calibri"/>
                          <a:ea typeface="Calibri"/>
                          <a:cs typeface="Calibri"/>
                          <a:sym typeface="Calibri"/>
                        </a:rPr>
                        <a:t>4</a:t>
                      </a:r>
                      <a:r>
                        <a:rPr lang="en-US" sz="1600" u="none" strike="noStrike" cap="none">
                          <a:latin typeface="Calibri"/>
                          <a:ea typeface="Calibri"/>
                          <a:cs typeface="Calibri"/>
                          <a:sym typeface="Calibri"/>
                        </a:rPr>
                        <a:t>.</a:t>
                      </a:r>
                      <a:r>
                        <a:rPr lang="en-US" sz="1600">
                          <a:latin typeface="Calibri"/>
                          <a:ea typeface="Calibri"/>
                          <a:cs typeface="Calibri"/>
                          <a:sym typeface="Calibri"/>
                        </a:rPr>
                        <a:t>18</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1,10</a:t>
                      </a:r>
                      <a:r>
                        <a:rPr lang="en-US" sz="1600">
                          <a:latin typeface="Calibri"/>
                          <a:ea typeface="Calibri"/>
                          <a:cs typeface="Calibri"/>
                          <a:sym typeface="Calibri"/>
                        </a:rPr>
                        <a:t>6</a:t>
                      </a:r>
                      <a:r>
                        <a:rPr lang="en-US" sz="1600" u="none" strike="noStrike" cap="none">
                          <a:latin typeface="Calibri"/>
                          <a:ea typeface="Calibri"/>
                          <a:cs typeface="Calibri"/>
                          <a:sym typeface="Calibri"/>
                        </a:rPr>
                        <a:t>.</a:t>
                      </a:r>
                      <a:r>
                        <a:rPr lang="en-US" sz="1600">
                          <a:latin typeface="Calibri"/>
                          <a:ea typeface="Calibri"/>
                          <a:cs typeface="Calibri"/>
                          <a:sym typeface="Calibri"/>
                        </a:rPr>
                        <a:t>69</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87</a:t>
                      </a:r>
                      <a:r>
                        <a:rPr lang="en-US" sz="1600">
                          <a:latin typeface="Calibri"/>
                          <a:ea typeface="Calibri"/>
                          <a:cs typeface="Calibri"/>
                          <a:sym typeface="Calibri"/>
                        </a:rPr>
                        <a:t>4</a:t>
                      </a:r>
                      <a:r>
                        <a:rPr lang="en-US" sz="1600" u="none" strike="noStrike" cap="none">
                          <a:latin typeface="Calibri"/>
                          <a:ea typeface="Calibri"/>
                          <a:cs typeface="Calibri"/>
                          <a:sym typeface="Calibri"/>
                        </a:rPr>
                        <a:t>.</a:t>
                      </a:r>
                      <a:r>
                        <a:rPr lang="en-US" sz="1600">
                          <a:latin typeface="Calibri"/>
                          <a:ea typeface="Calibri"/>
                          <a:cs typeface="Calibri"/>
                          <a:sym typeface="Calibri"/>
                        </a:rPr>
                        <a:t>77</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1,0</a:t>
                      </a:r>
                      <a:r>
                        <a:rPr lang="en-US" sz="1600">
                          <a:latin typeface="Calibri"/>
                          <a:ea typeface="Calibri"/>
                          <a:cs typeface="Calibri"/>
                          <a:sym typeface="Calibri"/>
                        </a:rPr>
                        <a:t>82</a:t>
                      </a:r>
                      <a:r>
                        <a:rPr lang="en-US" sz="1600" u="none" strike="noStrike" cap="none">
                          <a:latin typeface="Calibri"/>
                          <a:ea typeface="Calibri"/>
                          <a:cs typeface="Calibri"/>
                          <a:sym typeface="Calibri"/>
                        </a:rPr>
                        <a:t>.</a:t>
                      </a:r>
                      <a:r>
                        <a:rPr lang="en-US" sz="1600">
                          <a:latin typeface="Calibri"/>
                          <a:ea typeface="Calibri"/>
                          <a:cs typeface="Calibri"/>
                          <a:sym typeface="Calibri"/>
                        </a:rPr>
                        <a:t>86</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1,3</a:t>
                      </a:r>
                      <a:r>
                        <a:rPr lang="en-US" sz="1600">
                          <a:latin typeface="Calibri"/>
                          <a:ea typeface="Calibri"/>
                          <a:cs typeface="Calibri"/>
                          <a:sym typeface="Calibri"/>
                        </a:rPr>
                        <a:t>32</a:t>
                      </a:r>
                      <a:r>
                        <a:rPr lang="en-US" sz="1600" u="none" strike="noStrike" cap="none">
                          <a:latin typeface="Calibri"/>
                          <a:ea typeface="Calibri"/>
                          <a:cs typeface="Calibri"/>
                          <a:sym typeface="Calibri"/>
                        </a:rPr>
                        <a:t>.</a:t>
                      </a:r>
                      <a:r>
                        <a:rPr lang="en-US" sz="1600">
                          <a:latin typeface="Calibri"/>
                          <a:ea typeface="Calibri"/>
                          <a:cs typeface="Calibri"/>
                          <a:sym typeface="Calibri"/>
                        </a:rPr>
                        <a:t>74</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17121FFF-5D98-2671-A43D-80B2A7395540}"/>
              </a:ext>
            </a:extLst>
          </p:cNvPr>
          <p:cNvSpPr txBox="1"/>
          <p:nvPr/>
        </p:nvSpPr>
        <p:spPr>
          <a:xfrm>
            <a:off x="9322962" y="5340350"/>
            <a:ext cx="2678480" cy="286232"/>
          </a:xfrm>
          <a:prstGeom prst="rect">
            <a:avLst/>
          </a:prstGeom>
          <a:noFill/>
        </p:spPr>
        <p:txBody>
          <a:bodyPr wrap="square">
            <a:spAutoFit/>
          </a:bodyPr>
          <a:lstStyle/>
          <a:p>
            <a:pPr marL="228600" lvl="0" indent="-196850" algn="l" rtl="0">
              <a:lnSpc>
                <a:spcPct val="90000"/>
              </a:lnSpc>
              <a:spcBef>
                <a:spcPts val="1000"/>
              </a:spcBef>
              <a:spcAft>
                <a:spcPts val="0"/>
              </a:spcAft>
              <a:buSzPts val="2300"/>
              <a:buChar char="•"/>
            </a:pPr>
            <a:r>
              <a:rPr lang="en-US" dirty="0"/>
              <a:t>B73 V5 Reference Genome</a:t>
            </a:r>
          </a:p>
        </p:txBody>
      </p:sp>
    </p:spTree>
    <p:extLst>
      <p:ext uri="{BB962C8B-B14F-4D97-AF65-F5344CB8AC3E}">
        <p14:creationId xmlns:p14="http://schemas.microsoft.com/office/powerpoint/2010/main" val="237572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64e51fcff0_0_6"/>
          <p:cNvSpPr txBox="1">
            <a:spLocks noGrp="1"/>
          </p:cNvSpPr>
          <p:nvPr>
            <p:ph type="title"/>
          </p:nvPr>
        </p:nvSpPr>
        <p:spPr>
          <a:xfrm>
            <a:off x="287375" y="1848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t>Diversity of 4,095 “Early 100” Families</a:t>
            </a:r>
            <a:endParaRPr sz="3200"/>
          </a:p>
        </p:txBody>
      </p:sp>
      <p:pic>
        <p:nvPicPr>
          <p:cNvPr id="212" name="Google Shape;212;g264e51fcff0_0_6"/>
          <p:cNvPicPr preferRelativeResize="0"/>
          <p:nvPr/>
        </p:nvPicPr>
        <p:blipFill>
          <a:blip r:embed="rId3">
            <a:alphaModFix/>
          </a:blip>
          <a:stretch>
            <a:fillRect/>
          </a:stretch>
        </p:blipFill>
        <p:spPr>
          <a:xfrm>
            <a:off x="287375" y="1510513"/>
            <a:ext cx="6271750" cy="3836975"/>
          </a:xfrm>
          <a:prstGeom prst="rect">
            <a:avLst/>
          </a:prstGeom>
          <a:noFill/>
          <a:ln>
            <a:noFill/>
          </a:ln>
        </p:spPr>
      </p:pic>
      <p:pic>
        <p:nvPicPr>
          <p:cNvPr id="213" name="Google Shape;213;g264e51fcff0_0_6"/>
          <p:cNvPicPr preferRelativeResize="0"/>
          <p:nvPr/>
        </p:nvPicPr>
        <p:blipFill>
          <a:blip r:embed="rId4">
            <a:alphaModFix/>
          </a:blip>
          <a:stretch>
            <a:fillRect/>
          </a:stretch>
        </p:blipFill>
        <p:spPr>
          <a:xfrm>
            <a:off x="7084432" y="4"/>
            <a:ext cx="4820195" cy="3429000"/>
          </a:xfrm>
          <a:prstGeom prst="rect">
            <a:avLst/>
          </a:prstGeom>
          <a:noFill/>
          <a:ln>
            <a:noFill/>
          </a:ln>
        </p:spPr>
      </p:pic>
      <p:pic>
        <p:nvPicPr>
          <p:cNvPr id="214" name="Google Shape;214;g264e51fcff0_0_6"/>
          <p:cNvPicPr preferRelativeResize="0"/>
          <p:nvPr/>
        </p:nvPicPr>
        <p:blipFill>
          <a:blip r:embed="rId5">
            <a:alphaModFix/>
          </a:blip>
          <a:stretch>
            <a:fillRect/>
          </a:stretch>
        </p:blipFill>
        <p:spPr>
          <a:xfrm>
            <a:off x="7084425" y="3429007"/>
            <a:ext cx="4820195" cy="342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652e3912f3_0_6"/>
          <p:cNvSpPr txBox="1">
            <a:spLocks noGrp="1"/>
          </p:cNvSpPr>
          <p:nvPr>
            <p:ph type="title"/>
          </p:nvPr>
        </p:nvSpPr>
        <p:spPr>
          <a:xfrm>
            <a:off x="176048" y="19695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Utility in “Early 100” Bi-Parental Populations</a:t>
            </a:r>
            <a:endParaRPr dirty="0"/>
          </a:p>
        </p:txBody>
      </p:sp>
      <p:graphicFrame>
        <p:nvGraphicFramePr>
          <p:cNvPr id="2" name="Google Shape;206;g2652e3912f3_0_6">
            <a:extLst>
              <a:ext uri="{FF2B5EF4-FFF2-40B4-BE49-F238E27FC236}">
                <a16:creationId xmlns:a16="http://schemas.microsoft.com/office/drawing/2014/main" id="{3C63B9BF-C449-4EA1-6265-7E1633E392D4}"/>
              </a:ext>
            </a:extLst>
          </p:cNvPr>
          <p:cNvGraphicFramePr/>
          <p:nvPr>
            <p:extLst>
              <p:ext uri="{D42A27DB-BD31-4B8C-83A1-F6EECF244321}">
                <p14:modId xmlns:p14="http://schemas.microsoft.com/office/powerpoint/2010/main" val="3018241364"/>
              </p:ext>
            </p:extLst>
          </p:nvPr>
        </p:nvGraphicFramePr>
        <p:xfrm>
          <a:off x="1324303" y="1522658"/>
          <a:ext cx="8818180" cy="4131908"/>
        </p:xfrm>
        <a:graphic>
          <a:graphicData uri="http://schemas.openxmlformats.org/drawingml/2006/table">
            <a:tbl>
              <a:tblPr>
                <a:noFill/>
              </a:tblPr>
              <a:tblGrid>
                <a:gridCol w="4733365">
                  <a:extLst>
                    <a:ext uri="{9D8B030D-6E8A-4147-A177-3AD203B41FA5}">
                      <a16:colId xmlns:a16="http://schemas.microsoft.com/office/drawing/2014/main" val="20000"/>
                    </a:ext>
                  </a:extLst>
                </a:gridCol>
                <a:gridCol w="1136936">
                  <a:extLst>
                    <a:ext uri="{9D8B030D-6E8A-4147-A177-3AD203B41FA5}">
                      <a16:colId xmlns:a16="http://schemas.microsoft.com/office/drawing/2014/main" val="20001"/>
                    </a:ext>
                  </a:extLst>
                </a:gridCol>
                <a:gridCol w="1833368">
                  <a:extLst>
                    <a:ext uri="{9D8B030D-6E8A-4147-A177-3AD203B41FA5}">
                      <a16:colId xmlns:a16="http://schemas.microsoft.com/office/drawing/2014/main" val="20002"/>
                    </a:ext>
                  </a:extLst>
                </a:gridCol>
                <a:gridCol w="1114511">
                  <a:extLst>
                    <a:ext uri="{9D8B030D-6E8A-4147-A177-3AD203B41FA5}">
                      <a16:colId xmlns:a16="http://schemas.microsoft.com/office/drawing/2014/main" val="20003"/>
                    </a:ext>
                  </a:extLst>
                </a:gridCol>
              </a:tblGrid>
              <a:tr h="1032977">
                <a:tc>
                  <a:txBody>
                    <a:bodyPr/>
                    <a:lstStyle/>
                    <a:p>
                      <a:pPr marL="0" marR="0" lvl="0" indent="0" algn="ctr" rtl="0">
                        <a:lnSpc>
                          <a:spcPct val="115000"/>
                        </a:lnSpc>
                        <a:spcBef>
                          <a:spcPts val="0"/>
                        </a:spcBef>
                        <a:spcAft>
                          <a:spcPts val="0"/>
                        </a:spcAft>
                        <a:buClr>
                          <a:srgbClr val="000000"/>
                        </a:buClr>
                        <a:buSzPts val="1600"/>
                        <a:buFont typeface="Arial"/>
                        <a:buNone/>
                      </a:pPr>
                      <a:r>
                        <a:rPr lang="en-US" sz="2800" b="1" u="none" strike="noStrike" cap="none" dirty="0">
                          <a:latin typeface="Calibri"/>
                          <a:ea typeface="Calibri"/>
                          <a:cs typeface="Calibri"/>
                          <a:sym typeface="Calibri"/>
                        </a:rPr>
                        <a:t>Criterion</a:t>
                      </a:r>
                      <a:endParaRPr sz="2800" b="1"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b="1" u="none" strike="noStrike" cap="none">
                          <a:latin typeface="Calibri"/>
                          <a:ea typeface="Calibri"/>
                          <a:cs typeface="Calibri"/>
                          <a:sym typeface="Calibri"/>
                        </a:rPr>
                        <a:t>Min</a:t>
                      </a:r>
                      <a:endParaRPr sz="2800" b="1"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b="1" u="none" strike="noStrike" cap="none">
                          <a:latin typeface="Calibri"/>
                          <a:ea typeface="Calibri"/>
                          <a:cs typeface="Calibri"/>
                          <a:sym typeface="Calibri"/>
                        </a:rPr>
                        <a:t>Median</a:t>
                      </a:r>
                      <a:endParaRPr sz="2800" b="1"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b="1" u="none" strike="noStrike" cap="none">
                          <a:latin typeface="Calibri"/>
                          <a:ea typeface="Calibri"/>
                          <a:cs typeface="Calibri"/>
                          <a:sym typeface="Calibri"/>
                        </a:rPr>
                        <a:t>Max</a:t>
                      </a:r>
                      <a:endParaRPr sz="2800" b="1"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32977">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a:latin typeface="Calibri"/>
                          <a:ea typeface="Calibri"/>
                          <a:cs typeface="Calibri"/>
                          <a:sym typeface="Calibri"/>
                        </a:rPr>
                        <a:t>Segregating Sites</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a:latin typeface="Calibri"/>
                          <a:ea typeface="Calibri"/>
                          <a:cs typeface="Calibri"/>
                          <a:sym typeface="Calibri"/>
                        </a:rPr>
                        <a:t>382</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dirty="0">
                          <a:latin typeface="Calibri"/>
                          <a:ea typeface="Calibri"/>
                          <a:cs typeface="Calibri"/>
                          <a:sym typeface="Calibri"/>
                        </a:rPr>
                        <a:t>690</a:t>
                      </a:r>
                      <a:endParaRPr sz="2800"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a:latin typeface="Calibri"/>
                          <a:ea typeface="Calibri"/>
                          <a:cs typeface="Calibri"/>
                          <a:sym typeface="Calibri"/>
                        </a:rPr>
                        <a:t>854</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032977">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a:latin typeface="Calibri"/>
                          <a:ea typeface="Calibri"/>
                          <a:cs typeface="Calibri"/>
                          <a:sym typeface="Calibri"/>
                        </a:rPr>
                        <a:t>Minor Allele Frequency</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a:latin typeface="Calibri"/>
                          <a:ea typeface="Calibri"/>
                          <a:cs typeface="Calibri"/>
                          <a:sym typeface="Calibri"/>
                        </a:rPr>
                        <a:t>0.</a:t>
                      </a:r>
                      <a:r>
                        <a:rPr lang="en-US" sz="2800">
                          <a:latin typeface="Calibri"/>
                          <a:ea typeface="Calibri"/>
                          <a:cs typeface="Calibri"/>
                          <a:sym typeface="Calibri"/>
                        </a:rPr>
                        <a:t>23</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dirty="0">
                          <a:latin typeface="Calibri"/>
                          <a:ea typeface="Calibri"/>
                          <a:cs typeface="Calibri"/>
                          <a:sym typeface="Calibri"/>
                        </a:rPr>
                        <a:t>0.</a:t>
                      </a:r>
                      <a:r>
                        <a:rPr lang="en-US" sz="2800" dirty="0">
                          <a:latin typeface="Calibri"/>
                          <a:ea typeface="Calibri"/>
                          <a:cs typeface="Calibri"/>
                          <a:sym typeface="Calibri"/>
                        </a:rPr>
                        <a:t>41</a:t>
                      </a:r>
                      <a:endParaRPr sz="2800"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a:latin typeface="Calibri"/>
                          <a:ea typeface="Calibri"/>
                          <a:cs typeface="Calibri"/>
                          <a:sym typeface="Calibri"/>
                        </a:rPr>
                        <a:t>0.</a:t>
                      </a:r>
                      <a:r>
                        <a:rPr lang="en-US" sz="2800">
                          <a:latin typeface="Calibri"/>
                          <a:ea typeface="Calibri"/>
                          <a:cs typeface="Calibri"/>
                          <a:sym typeface="Calibri"/>
                        </a:rPr>
                        <a:t>44</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1032977">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a:latin typeface="Calibri"/>
                          <a:ea typeface="Calibri"/>
                          <a:cs typeface="Calibri"/>
                          <a:sym typeface="Calibri"/>
                        </a:rPr>
                        <a:t>Proportion Heterozygous</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a:latin typeface="Calibri"/>
                          <a:ea typeface="Calibri"/>
                          <a:cs typeface="Calibri"/>
                          <a:sym typeface="Calibri"/>
                        </a:rPr>
                        <a:t>0.</a:t>
                      </a:r>
                      <a:r>
                        <a:rPr lang="en-US" sz="2800">
                          <a:latin typeface="Calibri"/>
                          <a:ea typeface="Calibri"/>
                          <a:cs typeface="Calibri"/>
                          <a:sym typeface="Calibri"/>
                        </a:rPr>
                        <a:t>20</a:t>
                      </a:r>
                      <a:endParaRPr sz="28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dirty="0">
                          <a:latin typeface="Calibri"/>
                          <a:ea typeface="Calibri"/>
                          <a:cs typeface="Calibri"/>
                          <a:sym typeface="Calibri"/>
                        </a:rPr>
                        <a:t>0.</a:t>
                      </a:r>
                      <a:r>
                        <a:rPr lang="en-US" sz="2800" dirty="0">
                          <a:latin typeface="Calibri"/>
                          <a:ea typeface="Calibri"/>
                          <a:cs typeface="Calibri"/>
                          <a:sym typeface="Calibri"/>
                        </a:rPr>
                        <a:t>28</a:t>
                      </a:r>
                      <a:endParaRPr sz="2800"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800" u="none" strike="noStrike" cap="none" dirty="0">
                          <a:latin typeface="Calibri"/>
                          <a:ea typeface="Calibri"/>
                          <a:cs typeface="Calibri"/>
                          <a:sym typeface="Calibri"/>
                        </a:rPr>
                        <a:t>0.</a:t>
                      </a:r>
                      <a:r>
                        <a:rPr lang="en-US" sz="2800" dirty="0">
                          <a:latin typeface="Calibri"/>
                          <a:ea typeface="Calibri"/>
                          <a:cs typeface="Calibri"/>
                          <a:sym typeface="Calibri"/>
                        </a:rPr>
                        <a:t>35</a:t>
                      </a:r>
                      <a:endParaRPr sz="2800"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197525" y="14165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Germplasm comparison with this marker set versus a larger set</a:t>
            </a:r>
            <a:endParaRPr dirty="0">
              <a:highlight>
                <a:srgbClr val="00FF00"/>
              </a:highlight>
            </a:endParaRPr>
          </a:p>
        </p:txBody>
      </p:sp>
      <p:sp>
        <p:nvSpPr>
          <p:cNvPr id="232" name="Google Shape;232;p9"/>
          <p:cNvSpPr txBox="1"/>
          <p:nvPr/>
        </p:nvSpPr>
        <p:spPr>
          <a:xfrm>
            <a:off x="6448662" y="1508135"/>
            <a:ext cx="5274900" cy="46163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52,923 SNPs</a:t>
            </a:r>
            <a:endParaRPr sz="2000" b="0" i="0" u="none" strike="noStrike" cap="none">
              <a:solidFill>
                <a:schemeClr val="dk1"/>
              </a:solidFill>
              <a:latin typeface="Arial"/>
              <a:ea typeface="Arial"/>
              <a:cs typeface="Arial"/>
              <a:sym typeface="Arial"/>
            </a:endParaRPr>
          </a:p>
        </p:txBody>
      </p:sp>
      <p:sp>
        <p:nvSpPr>
          <p:cNvPr id="233" name="Google Shape;233;p9"/>
          <p:cNvSpPr txBox="1"/>
          <p:nvPr/>
        </p:nvSpPr>
        <p:spPr>
          <a:xfrm>
            <a:off x="333612" y="1508134"/>
            <a:ext cx="5274900" cy="46163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1959 SNPs</a:t>
            </a:r>
            <a:endParaRPr sz="2000" b="0" i="0" u="none" strike="noStrike" cap="none">
              <a:solidFill>
                <a:schemeClr val="dk1"/>
              </a:solidFill>
              <a:latin typeface="Arial"/>
              <a:ea typeface="Arial"/>
              <a:cs typeface="Arial"/>
              <a:sym typeface="Arial"/>
            </a:endParaRPr>
          </a:p>
        </p:txBody>
      </p:sp>
      <p:pic>
        <p:nvPicPr>
          <p:cNvPr id="234" name="Google Shape;234;p9"/>
          <p:cNvPicPr preferRelativeResize="0"/>
          <p:nvPr/>
        </p:nvPicPr>
        <p:blipFill rotWithShape="1">
          <a:blip r:embed="rId3">
            <a:alphaModFix/>
          </a:blip>
          <a:srcRect/>
          <a:stretch/>
        </p:blipFill>
        <p:spPr>
          <a:xfrm>
            <a:off x="883325" y="1969769"/>
            <a:ext cx="4572000" cy="4572000"/>
          </a:xfrm>
          <a:prstGeom prst="rect">
            <a:avLst/>
          </a:prstGeom>
          <a:noFill/>
          <a:ln>
            <a:noFill/>
          </a:ln>
        </p:spPr>
      </p:pic>
      <p:pic>
        <p:nvPicPr>
          <p:cNvPr id="235" name="Google Shape;235;p9"/>
          <p:cNvPicPr preferRelativeResize="0"/>
          <p:nvPr/>
        </p:nvPicPr>
        <p:blipFill rotWithShape="1">
          <a:blip r:embed="rId4">
            <a:alphaModFix/>
          </a:blip>
          <a:srcRect/>
          <a:stretch/>
        </p:blipFill>
        <p:spPr>
          <a:xfrm>
            <a:off x="6829662" y="1955471"/>
            <a:ext cx="4572000" cy="4572000"/>
          </a:xfrm>
          <a:prstGeom prst="rect">
            <a:avLst/>
          </a:prstGeom>
          <a:noFill/>
          <a:ln>
            <a:noFill/>
          </a:ln>
        </p:spPr>
      </p:pic>
      <p:sp>
        <p:nvSpPr>
          <p:cNvPr id="236" name="Google Shape;236;p9"/>
          <p:cNvSpPr/>
          <p:nvPr/>
        </p:nvSpPr>
        <p:spPr>
          <a:xfrm>
            <a:off x="9741575" y="2118246"/>
            <a:ext cx="982980" cy="982980"/>
          </a:xfrm>
          <a:prstGeom prst="ellipse">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7" name="Google Shape;237;p9"/>
          <p:cNvSpPr/>
          <p:nvPr/>
        </p:nvSpPr>
        <p:spPr>
          <a:xfrm>
            <a:off x="4652097" y="3070252"/>
            <a:ext cx="803228" cy="803228"/>
          </a:xfrm>
          <a:prstGeom prst="ellipse">
            <a:avLst/>
          </a:pr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64672b6599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Number of markers differentiating pairs of inbreds</a:t>
            </a:r>
            <a:endParaRPr dirty="0"/>
          </a:p>
        </p:txBody>
      </p:sp>
      <p:pic>
        <p:nvPicPr>
          <p:cNvPr id="270" name="Google Shape;270;g264672b6599_0_0"/>
          <p:cNvPicPr preferRelativeResize="0"/>
          <p:nvPr/>
        </p:nvPicPr>
        <p:blipFill rotWithShape="1">
          <a:blip r:embed="rId3">
            <a:alphaModFix/>
          </a:blip>
          <a:srcRect/>
          <a:stretch/>
        </p:blipFill>
        <p:spPr>
          <a:xfrm>
            <a:off x="181325" y="1804650"/>
            <a:ext cx="4862377" cy="4862377"/>
          </a:xfrm>
          <a:prstGeom prst="rect">
            <a:avLst/>
          </a:prstGeom>
          <a:noFill/>
          <a:ln>
            <a:noFill/>
          </a:ln>
        </p:spPr>
      </p:pic>
      <p:sp>
        <p:nvSpPr>
          <p:cNvPr id="3" name="TextBox 2">
            <a:extLst>
              <a:ext uri="{FF2B5EF4-FFF2-40B4-BE49-F238E27FC236}">
                <a16:creationId xmlns:a16="http://schemas.microsoft.com/office/drawing/2014/main" id="{2786AB1C-5044-9048-7DC4-B1FAD2FBBC74}"/>
              </a:ext>
            </a:extLst>
          </p:cNvPr>
          <p:cNvSpPr txBox="1"/>
          <p:nvPr/>
        </p:nvSpPr>
        <p:spPr>
          <a:xfrm>
            <a:off x="5512053" y="2234919"/>
            <a:ext cx="6099716" cy="3416320"/>
          </a:xfrm>
          <a:prstGeom prst="rect">
            <a:avLst/>
          </a:prstGeom>
          <a:noFill/>
        </p:spPr>
        <p:txBody>
          <a:bodyPr wrap="square">
            <a:spAutoFit/>
          </a:bodyPr>
          <a:lstStyle/>
          <a:p>
            <a:pPr algn="ctr" rtl="0">
              <a:spcBef>
                <a:spcPts val="0"/>
              </a:spcBef>
              <a:spcAft>
                <a:spcPts val="0"/>
              </a:spcAft>
            </a:pPr>
            <a:r>
              <a:rPr lang="en-US" sz="2400" b="0" i="0" u="none" strike="noStrike" dirty="0">
                <a:solidFill>
                  <a:srgbClr val="000000"/>
                </a:solidFill>
                <a:effectLst/>
                <a:latin typeface="Calibri" panose="020F0502020204030204" pitchFamily="34" charset="0"/>
              </a:rPr>
              <a:t>Mo17 and Seagull Seventeen (3 markers)</a:t>
            </a:r>
            <a:endParaRPr lang="en-US" sz="2400" b="0" dirty="0">
              <a:effectLst/>
            </a:endParaRPr>
          </a:p>
          <a:p>
            <a:pPr algn="ctr" rtl="0">
              <a:spcBef>
                <a:spcPts val="0"/>
              </a:spcBef>
              <a:spcAft>
                <a:spcPts val="0"/>
              </a:spcAft>
            </a:pPr>
            <a:br>
              <a:rPr lang="en-US" sz="2400" b="0" dirty="0">
                <a:effectLst/>
              </a:rPr>
            </a:br>
            <a:r>
              <a:rPr lang="en-US" sz="2400" b="0" i="0" u="none" strike="noStrike" dirty="0">
                <a:solidFill>
                  <a:srgbClr val="000000"/>
                </a:solidFill>
                <a:effectLst/>
                <a:latin typeface="Calibri" panose="020F0502020204030204" pitchFamily="34" charset="0"/>
              </a:rPr>
              <a:t>Q381 and PH207 (22 markers)</a:t>
            </a:r>
            <a:endParaRPr lang="en-US" sz="2400" b="0" dirty="0">
              <a:effectLst/>
            </a:endParaRPr>
          </a:p>
          <a:p>
            <a:pPr algn="ctr" rtl="0">
              <a:spcBef>
                <a:spcPts val="0"/>
              </a:spcBef>
              <a:spcAft>
                <a:spcPts val="0"/>
              </a:spcAft>
            </a:pPr>
            <a:br>
              <a:rPr lang="en-US" sz="2400" b="0" dirty="0">
                <a:effectLst/>
              </a:rPr>
            </a:br>
            <a:r>
              <a:rPr lang="en-US" sz="2400" b="0" i="0" u="none" strike="noStrike" dirty="0">
                <a:solidFill>
                  <a:srgbClr val="000000"/>
                </a:solidFill>
                <a:effectLst/>
                <a:latin typeface="Calibri" panose="020F0502020204030204" pitchFamily="34" charset="0"/>
              </a:rPr>
              <a:t>B14 and LH143 (236 markers)</a:t>
            </a:r>
            <a:endParaRPr lang="en-US" sz="2400" b="0" dirty="0">
              <a:effectLst/>
            </a:endParaRPr>
          </a:p>
          <a:p>
            <a:pPr algn="ctr" rtl="0">
              <a:spcBef>
                <a:spcPts val="0"/>
              </a:spcBef>
              <a:spcAft>
                <a:spcPts val="0"/>
              </a:spcAft>
            </a:pPr>
            <a:br>
              <a:rPr lang="en-US" sz="2400" b="0" dirty="0">
                <a:effectLst/>
              </a:rPr>
            </a:br>
            <a:r>
              <a:rPr lang="en-US" sz="2400" b="0" i="0" u="none" strike="noStrike" dirty="0">
                <a:solidFill>
                  <a:srgbClr val="000000"/>
                </a:solidFill>
                <a:effectLst/>
                <a:latin typeface="Calibri" panose="020F0502020204030204" pitchFamily="34" charset="0"/>
              </a:rPr>
              <a:t>Mo17 and B14 (933 markers)</a:t>
            </a:r>
            <a:endParaRPr lang="en-US" sz="2400" b="0" dirty="0">
              <a:effectLst/>
            </a:endParaRPr>
          </a:p>
          <a:p>
            <a:br>
              <a:rPr lang="en-US" sz="2400" dirty="0"/>
            </a:br>
            <a:endParaRPr lang="en-US" sz="2400" dirty="0"/>
          </a:p>
        </p:txBody>
      </p:sp>
    </p:spTree>
    <p:extLst>
      <p:ext uri="{BB962C8B-B14F-4D97-AF65-F5344CB8AC3E}">
        <p14:creationId xmlns:p14="http://schemas.microsoft.com/office/powerpoint/2010/main" val="461331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1949-2659-70CC-3128-59BDA13A0300}"/>
              </a:ext>
            </a:extLst>
          </p:cNvPr>
          <p:cNvSpPr>
            <a:spLocks noGrp="1"/>
          </p:cNvSpPr>
          <p:nvPr>
            <p:ph type="title"/>
          </p:nvPr>
        </p:nvSpPr>
        <p:spPr/>
        <p:txBody>
          <a:bodyPr/>
          <a:lstStyle/>
          <a:p>
            <a:r>
              <a:rPr lang="en-US" dirty="0"/>
              <a:t>Data analysis team</a:t>
            </a:r>
          </a:p>
        </p:txBody>
      </p:sp>
      <p:pic>
        <p:nvPicPr>
          <p:cNvPr id="1026" name="Picture 2" descr="A group of people posing for a photo&#10;&#10;Description automatically generated">
            <a:extLst>
              <a:ext uri="{FF2B5EF4-FFF2-40B4-BE49-F238E27FC236}">
                <a16:creationId xmlns:a16="http://schemas.microsoft.com/office/drawing/2014/main" id="{25D44F79-423C-FDA2-9AEC-4DEB27095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877" y="1690688"/>
            <a:ext cx="6997197" cy="46490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334FDD-9CEE-5A79-7FCB-5CC0DA4FFAEB}"/>
              </a:ext>
            </a:extLst>
          </p:cNvPr>
          <p:cNvSpPr txBox="1"/>
          <p:nvPr/>
        </p:nvSpPr>
        <p:spPr>
          <a:xfrm>
            <a:off x="8400390" y="1483112"/>
            <a:ext cx="3576019" cy="4401205"/>
          </a:xfrm>
          <a:prstGeom prst="rect">
            <a:avLst/>
          </a:prstGeom>
          <a:noFill/>
        </p:spPr>
        <p:txBody>
          <a:bodyPr wrap="square" rtlCol="0">
            <a:spAutoFit/>
          </a:bodyPr>
          <a:lstStyle/>
          <a:p>
            <a:r>
              <a:rPr lang="en-US" sz="2800" dirty="0"/>
              <a:t>Dylan </a:t>
            </a:r>
            <a:r>
              <a:rPr lang="en-US" sz="2800" dirty="0" err="1"/>
              <a:t>Schoemaker</a:t>
            </a:r>
            <a:endParaRPr lang="en-US" sz="2800" dirty="0"/>
          </a:p>
          <a:p>
            <a:endParaRPr lang="en-US" sz="2800" dirty="0"/>
          </a:p>
          <a:p>
            <a:r>
              <a:rPr lang="en-US" sz="2800" dirty="0" err="1"/>
              <a:t>Dayane</a:t>
            </a:r>
            <a:r>
              <a:rPr lang="en-US" sz="2800" dirty="0"/>
              <a:t> Lima</a:t>
            </a:r>
          </a:p>
          <a:p>
            <a:endParaRPr lang="en-US" sz="2800" dirty="0"/>
          </a:p>
          <a:p>
            <a:r>
              <a:rPr lang="en-US" sz="2800" dirty="0"/>
              <a:t>John </a:t>
            </a:r>
            <a:r>
              <a:rPr lang="en-US" sz="2800" dirty="0" err="1"/>
              <a:t>Searl</a:t>
            </a:r>
            <a:r>
              <a:rPr lang="en-US" sz="2800" dirty="0"/>
              <a:t> </a:t>
            </a:r>
          </a:p>
          <a:p>
            <a:endParaRPr lang="en-US" sz="2800" dirty="0"/>
          </a:p>
          <a:p>
            <a:r>
              <a:rPr lang="en-US" sz="2800" dirty="0"/>
              <a:t>Alden Perkins</a:t>
            </a:r>
          </a:p>
          <a:p>
            <a:endParaRPr lang="en-US" sz="2800" dirty="0"/>
          </a:p>
          <a:p>
            <a:r>
              <a:rPr lang="en-US" sz="2800" dirty="0"/>
              <a:t>In collaboration with Beni Kaufman</a:t>
            </a:r>
          </a:p>
        </p:txBody>
      </p:sp>
    </p:spTree>
    <p:extLst>
      <p:ext uri="{BB962C8B-B14F-4D97-AF65-F5344CB8AC3E}">
        <p14:creationId xmlns:p14="http://schemas.microsoft.com/office/powerpoint/2010/main" val="924617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0"/>
          <p:cNvSpPr txBox="1">
            <a:spLocks noGrp="1"/>
          </p:cNvSpPr>
          <p:nvPr>
            <p:ph type="title"/>
          </p:nvPr>
        </p:nvSpPr>
        <p:spPr>
          <a:xfrm>
            <a:off x="144375" y="121475"/>
            <a:ext cx="11370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Utilizing markers to upgrade to high-density SNPs by imputation </a:t>
            </a:r>
            <a:endParaRPr/>
          </a:p>
        </p:txBody>
      </p:sp>
      <p:sp>
        <p:nvSpPr>
          <p:cNvPr id="232" name="Google Shape;232;p10"/>
          <p:cNvSpPr txBox="1"/>
          <p:nvPr/>
        </p:nvSpPr>
        <p:spPr>
          <a:xfrm>
            <a:off x="144375" y="1728625"/>
            <a:ext cx="4624395" cy="432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2000" b="0" i="0" u="none" strike="noStrike" cap="none">
                <a:solidFill>
                  <a:schemeClr val="dk1"/>
                </a:solidFill>
                <a:latin typeface="Calibri"/>
                <a:ea typeface="Calibri"/>
                <a:cs typeface="Calibri"/>
                <a:sym typeface="Calibri"/>
              </a:rPr>
              <a:t>A leave-one-out imputation experiment using the Wisconsin Diversity Panel (WiDiv) variant data from Qiu et al. (2021) as a reference panel.</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2000" b="0" i="0" u="none" strike="noStrike" cap="none">
                <a:solidFill>
                  <a:schemeClr val="dk1"/>
                </a:solidFill>
                <a:latin typeface="Calibri"/>
                <a:ea typeface="Calibri"/>
                <a:cs typeface="Calibri"/>
                <a:sym typeface="Calibri"/>
              </a:rPr>
              <a:t>One member of the WiDiv was withheld from the reference panel at a time, and its genotype at 3.1 M variants was imputed based on the 1,959 Agriplex markers.</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2000" b="0" i="0" u="none" strike="noStrike" cap="none">
                <a:solidFill>
                  <a:schemeClr val="dk1"/>
                </a:solidFill>
                <a:latin typeface="Calibri"/>
                <a:ea typeface="Calibri"/>
                <a:cs typeface="Calibri"/>
                <a:sym typeface="Calibri"/>
              </a:rPr>
              <a:t>Imputation was performed with Beagle 5.4 (Browning et al., 2018) with the reference panel specified and otherwise default settings.</a:t>
            </a:r>
            <a:endParaRPr sz="2000" b="0" i="0" u="none" strike="noStrike" cap="none">
              <a:solidFill>
                <a:schemeClr val="dk1"/>
              </a:solidFill>
              <a:latin typeface="Calibri"/>
              <a:ea typeface="Calibri"/>
              <a:cs typeface="Calibri"/>
              <a:sym typeface="Calibri"/>
            </a:endParaRPr>
          </a:p>
        </p:txBody>
      </p:sp>
      <p:pic>
        <p:nvPicPr>
          <p:cNvPr id="233" name="Google Shape;233;p10"/>
          <p:cNvPicPr preferRelativeResize="0"/>
          <p:nvPr/>
        </p:nvPicPr>
        <p:blipFill rotWithShape="1">
          <a:blip r:embed="rId3">
            <a:alphaModFix/>
          </a:blip>
          <a:srcRect/>
          <a:stretch/>
        </p:blipFill>
        <p:spPr>
          <a:xfrm>
            <a:off x="4907675" y="1599575"/>
            <a:ext cx="7212954" cy="44552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1"/>
          <p:cNvSpPr txBox="1">
            <a:spLocks noGrp="1"/>
          </p:cNvSpPr>
          <p:nvPr>
            <p:ph type="title"/>
          </p:nvPr>
        </p:nvSpPr>
        <p:spPr>
          <a:xfrm>
            <a:off x="37100" y="-8850"/>
            <a:ext cx="11703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Markers in the SNP panel can be used to develop effective Genomic prediction models </a:t>
            </a:r>
            <a:endParaRPr/>
          </a:p>
        </p:txBody>
      </p:sp>
      <p:sp>
        <p:nvSpPr>
          <p:cNvPr id="248" name="Google Shape;248;p11"/>
          <p:cNvSpPr txBox="1">
            <a:spLocks noGrp="1"/>
          </p:cNvSpPr>
          <p:nvPr>
            <p:ph type="body" idx="1"/>
          </p:nvPr>
        </p:nvSpPr>
        <p:spPr>
          <a:xfrm>
            <a:off x="-99250" y="1316849"/>
            <a:ext cx="4929075" cy="5551125"/>
          </a:xfrm>
          <a:prstGeom prst="rect">
            <a:avLst/>
          </a:prstGeom>
          <a:noFill/>
          <a:ln>
            <a:noFill/>
          </a:ln>
        </p:spPr>
        <p:txBody>
          <a:bodyPr spcFirstLastPara="1" wrap="square" lIns="91425" tIns="45700" rIns="91425" bIns="45700" anchor="t" anchorCtr="0">
            <a:normAutofit/>
          </a:bodyPr>
          <a:lstStyle/>
          <a:p>
            <a:pPr marL="520700" lvl="0" algn="l" rtl="0">
              <a:lnSpc>
                <a:spcPct val="90000"/>
              </a:lnSpc>
              <a:spcBef>
                <a:spcPts val="0"/>
              </a:spcBef>
              <a:spcAft>
                <a:spcPts val="0"/>
              </a:spcAft>
              <a:buClr>
                <a:schemeClr val="dk1"/>
              </a:buClr>
              <a:buSzPts val="2800"/>
              <a:buFont typeface="Arial" panose="020B0604020202020204" pitchFamily="34" charset="0"/>
              <a:buChar char="•"/>
            </a:pPr>
            <a:r>
              <a:rPr lang="en-US" sz="2000" dirty="0">
                <a:latin typeface="Arial"/>
                <a:ea typeface="Arial"/>
                <a:cs typeface="Arial"/>
                <a:sym typeface="Arial"/>
              </a:rPr>
              <a:t>Genomic Prediction was as accurate with 1,959 </a:t>
            </a:r>
            <a:r>
              <a:rPr lang="en-US" sz="2000" dirty="0" err="1">
                <a:latin typeface="Arial"/>
                <a:ea typeface="Arial"/>
                <a:cs typeface="Arial"/>
                <a:sym typeface="Arial"/>
              </a:rPr>
              <a:t>Agriplex</a:t>
            </a:r>
            <a:r>
              <a:rPr lang="en-US" sz="2000" dirty="0">
                <a:latin typeface="Arial"/>
                <a:ea typeface="Arial"/>
                <a:cs typeface="Arial"/>
                <a:sym typeface="Arial"/>
              </a:rPr>
              <a:t> markers as 50,000 markers, and more accurate than 2,000 random markers</a:t>
            </a:r>
          </a:p>
          <a:p>
            <a:pPr marL="520700" lvl="0" algn="l" rtl="0">
              <a:lnSpc>
                <a:spcPct val="90000"/>
              </a:lnSpc>
              <a:spcBef>
                <a:spcPts val="0"/>
              </a:spcBef>
              <a:spcAft>
                <a:spcPts val="0"/>
              </a:spcAft>
              <a:buClr>
                <a:schemeClr val="dk1"/>
              </a:buClr>
              <a:buSzPts val="2800"/>
              <a:buFont typeface="Arial" panose="020B0604020202020204" pitchFamily="34" charset="0"/>
              <a:buChar char="•"/>
            </a:pPr>
            <a:endParaRPr lang="en-US" sz="2000" dirty="0">
              <a:latin typeface="Arial"/>
              <a:ea typeface="Arial"/>
              <a:cs typeface="Arial"/>
              <a:sym typeface="Arial"/>
            </a:endParaRPr>
          </a:p>
          <a:p>
            <a:pPr marL="520700" lvl="0" algn="l" rtl="0">
              <a:lnSpc>
                <a:spcPct val="90000"/>
              </a:lnSpc>
              <a:spcBef>
                <a:spcPts val="0"/>
              </a:spcBef>
              <a:spcAft>
                <a:spcPts val="0"/>
              </a:spcAft>
              <a:buClr>
                <a:schemeClr val="dk1"/>
              </a:buClr>
              <a:buSzPts val="2800"/>
              <a:buFont typeface="Arial" panose="020B0604020202020204" pitchFamily="34" charset="0"/>
              <a:buChar char="•"/>
            </a:pPr>
            <a:endParaRPr lang="en-US" sz="2000" dirty="0">
              <a:latin typeface="Arial"/>
              <a:ea typeface="Arial"/>
              <a:cs typeface="Arial"/>
              <a:sym typeface="Arial"/>
            </a:endParaRPr>
          </a:p>
          <a:p>
            <a:pPr marL="520700" lvl="0" algn="l" rtl="0">
              <a:lnSpc>
                <a:spcPct val="90000"/>
              </a:lnSpc>
              <a:spcBef>
                <a:spcPts val="0"/>
              </a:spcBef>
              <a:spcAft>
                <a:spcPts val="0"/>
              </a:spcAft>
              <a:buClr>
                <a:schemeClr val="dk1"/>
              </a:buClr>
              <a:buSzPts val="2800"/>
              <a:buFont typeface="Arial" panose="020B0604020202020204" pitchFamily="34" charset="0"/>
              <a:buChar char="•"/>
            </a:pPr>
            <a:r>
              <a:rPr lang="en-US" sz="2000" dirty="0">
                <a:latin typeface="Arial"/>
                <a:ea typeface="Arial"/>
                <a:cs typeface="Arial"/>
                <a:sym typeface="Arial"/>
              </a:rPr>
              <a:t>The reduced selected marker set improved computation efficiency of GP model training</a:t>
            </a:r>
            <a:endParaRPr sz="2000" dirty="0">
              <a:latin typeface="Arial"/>
              <a:ea typeface="Arial"/>
              <a:cs typeface="Arial"/>
              <a:sym typeface="Arial"/>
            </a:endParaRPr>
          </a:p>
        </p:txBody>
      </p:sp>
      <p:sp>
        <p:nvSpPr>
          <p:cNvPr id="249" name="Google Shape;249;p11"/>
          <p:cNvSpPr txBox="1">
            <a:spLocks noGrp="1"/>
          </p:cNvSpPr>
          <p:nvPr>
            <p:ph type="body" idx="1"/>
          </p:nvPr>
        </p:nvSpPr>
        <p:spPr>
          <a:xfrm>
            <a:off x="277013" y="5257088"/>
            <a:ext cx="4167601" cy="1143711"/>
          </a:xfrm>
          <a:prstGeom prst="rect">
            <a:avLst/>
          </a:prstGeom>
          <a:noFill/>
          <a:ln>
            <a:noFill/>
          </a:ln>
        </p:spPr>
        <p:txBody>
          <a:bodyPr spcFirstLastPara="1" wrap="square" lIns="91425" tIns="45700" rIns="91425" bIns="45700" anchor="t" anchorCtr="0">
            <a:normAutofit/>
          </a:bodyPr>
          <a:lstStyle/>
          <a:p>
            <a:pPr marL="177800" lvl="0" indent="0" rtl="0">
              <a:lnSpc>
                <a:spcPct val="90000"/>
              </a:lnSpc>
              <a:spcBef>
                <a:spcPts val="0"/>
              </a:spcBef>
              <a:spcAft>
                <a:spcPts val="0"/>
              </a:spcAft>
              <a:buClr>
                <a:schemeClr val="dk1"/>
              </a:buClr>
              <a:buSzPts val="2800"/>
              <a:buNone/>
            </a:pPr>
            <a:r>
              <a:rPr lang="en-US" sz="1600" dirty="0">
                <a:latin typeface="Arial"/>
                <a:ea typeface="Arial"/>
                <a:cs typeface="Arial"/>
                <a:sym typeface="Arial"/>
              </a:rPr>
              <a:t>Constant training set size of 476 Stiff Stalk DH lines</a:t>
            </a:r>
            <a:endParaRPr sz="1600" dirty="0">
              <a:latin typeface="Arial"/>
              <a:ea typeface="Arial"/>
              <a:cs typeface="Arial"/>
              <a:sym typeface="Arial"/>
            </a:endParaRPr>
          </a:p>
        </p:txBody>
      </p:sp>
      <p:pic>
        <p:nvPicPr>
          <p:cNvPr id="250" name="Google Shape;250;p11"/>
          <p:cNvPicPr preferRelativeResize="0"/>
          <p:nvPr/>
        </p:nvPicPr>
        <p:blipFill rotWithShape="1">
          <a:blip r:embed="rId3">
            <a:alphaModFix/>
          </a:blip>
          <a:srcRect/>
          <a:stretch/>
        </p:blipFill>
        <p:spPr>
          <a:xfrm>
            <a:off x="4829825" y="1281525"/>
            <a:ext cx="7330099" cy="5236311"/>
          </a:xfrm>
          <a:prstGeom prst="rect">
            <a:avLst/>
          </a:prstGeom>
          <a:noFill/>
          <a:ln>
            <a:noFill/>
          </a:ln>
        </p:spPr>
      </p:pic>
      <p:sp>
        <p:nvSpPr>
          <p:cNvPr id="2" name="TextBox 1">
            <a:extLst>
              <a:ext uri="{FF2B5EF4-FFF2-40B4-BE49-F238E27FC236}">
                <a16:creationId xmlns:a16="http://schemas.microsoft.com/office/drawing/2014/main" id="{F4D85B96-6CD1-53A5-839C-C68CD0BF98E3}"/>
              </a:ext>
            </a:extLst>
          </p:cNvPr>
          <p:cNvSpPr txBox="1"/>
          <p:nvPr/>
        </p:nvSpPr>
        <p:spPr>
          <a:xfrm>
            <a:off x="5833241" y="1471448"/>
            <a:ext cx="2585545" cy="584775"/>
          </a:xfrm>
          <a:prstGeom prst="rect">
            <a:avLst/>
          </a:prstGeom>
          <a:noFill/>
        </p:spPr>
        <p:txBody>
          <a:bodyPr wrap="square" rtlCol="0">
            <a:spAutoFit/>
          </a:bodyPr>
          <a:lstStyle/>
          <a:p>
            <a:r>
              <a:rPr lang="en-US" sz="3200" dirty="0"/>
              <a:t>Plant Height</a:t>
            </a:r>
          </a:p>
        </p:txBody>
      </p:sp>
      <p:sp>
        <p:nvSpPr>
          <p:cNvPr id="3" name="TextBox 2">
            <a:extLst>
              <a:ext uri="{FF2B5EF4-FFF2-40B4-BE49-F238E27FC236}">
                <a16:creationId xmlns:a16="http://schemas.microsoft.com/office/drawing/2014/main" id="{130A0092-7008-737C-6B3A-113A08AD1667}"/>
              </a:ext>
            </a:extLst>
          </p:cNvPr>
          <p:cNvSpPr txBox="1"/>
          <p:nvPr/>
        </p:nvSpPr>
        <p:spPr>
          <a:xfrm>
            <a:off x="8891753" y="1471448"/>
            <a:ext cx="2848948" cy="584775"/>
          </a:xfrm>
          <a:prstGeom prst="rect">
            <a:avLst/>
          </a:prstGeom>
          <a:noFill/>
        </p:spPr>
        <p:txBody>
          <a:bodyPr wrap="square" rtlCol="0">
            <a:spAutoFit/>
          </a:bodyPr>
          <a:lstStyle/>
          <a:p>
            <a:r>
              <a:rPr lang="en-US" sz="3200" dirty="0"/>
              <a:t>Kernel Row #</a:t>
            </a:r>
          </a:p>
        </p:txBody>
      </p:sp>
      <p:sp>
        <p:nvSpPr>
          <p:cNvPr id="4" name="TextBox 3">
            <a:extLst>
              <a:ext uri="{FF2B5EF4-FFF2-40B4-BE49-F238E27FC236}">
                <a16:creationId xmlns:a16="http://schemas.microsoft.com/office/drawing/2014/main" id="{135A6020-B523-6627-FD5F-041D47FFB218}"/>
              </a:ext>
            </a:extLst>
          </p:cNvPr>
          <p:cNvSpPr txBox="1"/>
          <p:nvPr/>
        </p:nvSpPr>
        <p:spPr>
          <a:xfrm rot="5400000">
            <a:off x="4609923" y="3826169"/>
            <a:ext cx="2972151" cy="369332"/>
          </a:xfrm>
          <a:prstGeom prst="rect">
            <a:avLst/>
          </a:prstGeom>
          <a:noFill/>
        </p:spPr>
        <p:txBody>
          <a:bodyPr wrap="square" rtlCol="0">
            <a:spAutoFit/>
          </a:bodyPr>
          <a:lstStyle/>
          <a:p>
            <a:r>
              <a:rPr lang="en-US" sz="1800" dirty="0"/>
              <a:t>Random 2,000</a:t>
            </a:r>
          </a:p>
        </p:txBody>
      </p:sp>
      <p:sp>
        <p:nvSpPr>
          <p:cNvPr id="5" name="TextBox 4">
            <a:extLst>
              <a:ext uri="{FF2B5EF4-FFF2-40B4-BE49-F238E27FC236}">
                <a16:creationId xmlns:a16="http://schemas.microsoft.com/office/drawing/2014/main" id="{BCDF5341-123E-C572-E7E9-E91FD049C61E}"/>
              </a:ext>
            </a:extLst>
          </p:cNvPr>
          <p:cNvSpPr txBox="1"/>
          <p:nvPr/>
        </p:nvSpPr>
        <p:spPr>
          <a:xfrm rot="5400000">
            <a:off x="5612221" y="3826169"/>
            <a:ext cx="2972151" cy="369332"/>
          </a:xfrm>
          <a:prstGeom prst="rect">
            <a:avLst/>
          </a:prstGeom>
          <a:noFill/>
        </p:spPr>
        <p:txBody>
          <a:bodyPr wrap="square" rtlCol="0">
            <a:spAutoFit/>
          </a:bodyPr>
          <a:lstStyle/>
          <a:p>
            <a:r>
              <a:rPr lang="en-US" sz="1800" dirty="0" err="1"/>
              <a:t>Agriplex</a:t>
            </a:r>
            <a:r>
              <a:rPr lang="en-US" sz="1800" dirty="0"/>
              <a:t> 1,959</a:t>
            </a:r>
          </a:p>
        </p:txBody>
      </p:sp>
      <p:sp>
        <p:nvSpPr>
          <p:cNvPr id="6" name="TextBox 5">
            <a:extLst>
              <a:ext uri="{FF2B5EF4-FFF2-40B4-BE49-F238E27FC236}">
                <a16:creationId xmlns:a16="http://schemas.microsoft.com/office/drawing/2014/main" id="{BB452D0F-3037-1CEB-8B7D-2507F7C907D5}"/>
              </a:ext>
            </a:extLst>
          </p:cNvPr>
          <p:cNvSpPr txBox="1"/>
          <p:nvPr/>
        </p:nvSpPr>
        <p:spPr>
          <a:xfrm rot="5400000">
            <a:off x="6639466" y="3826170"/>
            <a:ext cx="2972151" cy="369332"/>
          </a:xfrm>
          <a:prstGeom prst="rect">
            <a:avLst/>
          </a:prstGeom>
          <a:noFill/>
        </p:spPr>
        <p:txBody>
          <a:bodyPr wrap="square" rtlCol="0">
            <a:spAutoFit/>
          </a:bodyPr>
          <a:lstStyle/>
          <a:p>
            <a:r>
              <a:rPr lang="en-US" sz="1800" dirty="0"/>
              <a:t>Total 50,000</a:t>
            </a:r>
          </a:p>
        </p:txBody>
      </p:sp>
      <p:sp>
        <p:nvSpPr>
          <p:cNvPr id="7" name="TextBox 6">
            <a:extLst>
              <a:ext uri="{FF2B5EF4-FFF2-40B4-BE49-F238E27FC236}">
                <a16:creationId xmlns:a16="http://schemas.microsoft.com/office/drawing/2014/main" id="{5C3DFC46-44C2-75B2-66EC-08CB1ACFFE5D}"/>
              </a:ext>
            </a:extLst>
          </p:cNvPr>
          <p:cNvSpPr txBox="1"/>
          <p:nvPr/>
        </p:nvSpPr>
        <p:spPr>
          <a:xfrm rot="5400000">
            <a:off x="7773824" y="3826169"/>
            <a:ext cx="2972151" cy="369332"/>
          </a:xfrm>
          <a:prstGeom prst="rect">
            <a:avLst/>
          </a:prstGeom>
          <a:noFill/>
        </p:spPr>
        <p:txBody>
          <a:bodyPr wrap="square" rtlCol="0">
            <a:spAutoFit/>
          </a:bodyPr>
          <a:lstStyle/>
          <a:p>
            <a:r>
              <a:rPr lang="en-US" sz="1800" dirty="0"/>
              <a:t>Random 2,000</a:t>
            </a:r>
          </a:p>
        </p:txBody>
      </p:sp>
      <p:sp>
        <p:nvSpPr>
          <p:cNvPr id="8" name="TextBox 7">
            <a:extLst>
              <a:ext uri="{FF2B5EF4-FFF2-40B4-BE49-F238E27FC236}">
                <a16:creationId xmlns:a16="http://schemas.microsoft.com/office/drawing/2014/main" id="{E5534B1A-4F4A-B08C-04BE-25DF423F39E9}"/>
              </a:ext>
            </a:extLst>
          </p:cNvPr>
          <p:cNvSpPr txBox="1"/>
          <p:nvPr/>
        </p:nvSpPr>
        <p:spPr>
          <a:xfrm rot="5400000">
            <a:off x="8776122" y="3826169"/>
            <a:ext cx="2972151" cy="369332"/>
          </a:xfrm>
          <a:prstGeom prst="rect">
            <a:avLst/>
          </a:prstGeom>
          <a:noFill/>
        </p:spPr>
        <p:txBody>
          <a:bodyPr wrap="square" rtlCol="0">
            <a:spAutoFit/>
          </a:bodyPr>
          <a:lstStyle/>
          <a:p>
            <a:r>
              <a:rPr lang="en-US" sz="1800" dirty="0" err="1"/>
              <a:t>Agriplex</a:t>
            </a:r>
            <a:r>
              <a:rPr lang="en-US" sz="1800" dirty="0"/>
              <a:t> 1,959</a:t>
            </a:r>
          </a:p>
        </p:txBody>
      </p:sp>
      <p:sp>
        <p:nvSpPr>
          <p:cNvPr id="9" name="TextBox 8">
            <a:extLst>
              <a:ext uri="{FF2B5EF4-FFF2-40B4-BE49-F238E27FC236}">
                <a16:creationId xmlns:a16="http://schemas.microsoft.com/office/drawing/2014/main" id="{39497805-9825-39E0-DB75-16BE6F4449D8}"/>
              </a:ext>
            </a:extLst>
          </p:cNvPr>
          <p:cNvSpPr txBox="1"/>
          <p:nvPr/>
        </p:nvSpPr>
        <p:spPr>
          <a:xfrm rot="5400000">
            <a:off x="9803367" y="3826170"/>
            <a:ext cx="2972151" cy="369332"/>
          </a:xfrm>
          <a:prstGeom prst="rect">
            <a:avLst/>
          </a:prstGeom>
          <a:noFill/>
        </p:spPr>
        <p:txBody>
          <a:bodyPr wrap="square" rtlCol="0">
            <a:spAutoFit/>
          </a:bodyPr>
          <a:lstStyle/>
          <a:p>
            <a:r>
              <a:rPr lang="en-US" sz="1800" dirty="0"/>
              <a:t>Total 50,000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2"/>
          <p:cNvSpPr txBox="1">
            <a:spLocks noGrp="1"/>
          </p:cNvSpPr>
          <p:nvPr>
            <p:ph type="title"/>
          </p:nvPr>
        </p:nvSpPr>
        <p:spPr>
          <a:xfrm>
            <a:off x="96300" y="50300"/>
            <a:ext cx="86838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Example of use of the assay for Genetic mapping - Cob glume pigmentation</a:t>
            </a:r>
            <a:endParaRPr/>
          </a:p>
        </p:txBody>
      </p:sp>
      <p:sp>
        <p:nvSpPr>
          <p:cNvPr id="280" name="Google Shape;280;p12"/>
          <p:cNvSpPr txBox="1"/>
          <p:nvPr/>
        </p:nvSpPr>
        <p:spPr>
          <a:xfrm>
            <a:off x="6587052" y="2406175"/>
            <a:ext cx="5274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QTL peak for cob glume based on single marker regression with 427 SNPs in maize panel  </a:t>
            </a:r>
            <a:endParaRPr sz="2000" b="0" i="0" u="none" strike="noStrike" cap="none">
              <a:solidFill>
                <a:srgbClr val="000000"/>
              </a:solidFill>
              <a:latin typeface="Arial"/>
              <a:ea typeface="Arial"/>
              <a:cs typeface="Arial"/>
              <a:sym typeface="Arial"/>
            </a:endParaRPr>
          </a:p>
        </p:txBody>
      </p:sp>
      <p:grpSp>
        <p:nvGrpSpPr>
          <p:cNvPr id="281" name="Google Shape;281;p12"/>
          <p:cNvGrpSpPr/>
          <p:nvPr/>
        </p:nvGrpSpPr>
        <p:grpSpPr>
          <a:xfrm>
            <a:off x="380104" y="2329975"/>
            <a:ext cx="5008200" cy="3882450"/>
            <a:chOff x="380104" y="2992625"/>
            <a:chExt cx="5008200" cy="3882450"/>
          </a:xfrm>
        </p:grpSpPr>
        <p:sp>
          <p:nvSpPr>
            <p:cNvPr id="282" name="Google Shape;282;p12"/>
            <p:cNvSpPr txBox="1"/>
            <p:nvPr/>
          </p:nvSpPr>
          <p:spPr>
            <a:xfrm>
              <a:off x="380104" y="2992625"/>
              <a:ext cx="5008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QTL for cob glume pigmentation using 14,296 GBS SNPs</a:t>
              </a:r>
              <a:endParaRPr sz="2000" b="0" i="0" u="none" strike="noStrike" cap="none">
                <a:solidFill>
                  <a:srgbClr val="000000"/>
                </a:solidFill>
                <a:latin typeface="Arial"/>
                <a:ea typeface="Arial"/>
                <a:cs typeface="Arial"/>
                <a:sym typeface="Arial"/>
              </a:endParaRPr>
            </a:p>
          </p:txBody>
        </p:sp>
        <p:sp>
          <p:nvSpPr>
            <p:cNvPr id="283" name="Google Shape;283;p12"/>
            <p:cNvSpPr txBox="1"/>
            <p:nvPr/>
          </p:nvSpPr>
          <p:spPr>
            <a:xfrm>
              <a:off x="3030950" y="6496475"/>
              <a:ext cx="2283900" cy="378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(Schoemaker et al., 2023)</a:t>
              </a:r>
              <a:endParaRPr sz="1400" b="0" i="0" u="none" strike="noStrike" cap="none">
                <a:solidFill>
                  <a:srgbClr val="000000"/>
                </a:solidFill>
                <a:latin typeface="Arial"/>
                <a:ea typeface="Arial"/>
                <a:cs typeface="Arial"/>
                <a:sym typeface="Arial"/>
              </a:endParaRPr>
            </a:p>
          </p:txBody>
        </p:sp>
      </p:grpSp>
      <p:pic>
        <p:nvPicPr>
          <p:cNvPr id="284" name="Google Shape;284;p12"/>
          <p:cNvPicPr preferRelativeResize="0"/>
          <p:nvPr/>
        </p:nvPicPr>
        <p:blipFill rotWithShape="1">
          <a:blip r:embed="rId3">
            <a:alphaModFix/>
          </a:blip>
          <a:srcRect/>
          <a:stretch/>
        </p:blipFill>
        <p:spPr>
          <a:xfrm>
            <a:off x="6597251" y="3068876"/>
            <a:ext cx="4848102" cy="3636077"/>
          </a:xfrm>
          <a:prstGeom prst="rect">
            <a:avLst/>
          </a:prstGeom>
          <a:noFill/>
          <a:ln>
            <a:noFill/>
          </a:ln>
        </p:spPr>
      </p:pic>
      <p:sp>
        <p:nvSpPr>
          <p:cNvPr id="285" name="Google Shape;285;p12"/>
          <p:cNvSpPr/>
          <p:nvPr/>
        </p:nvSpPr>
        <p:spPr>
          <a:xfrm>
            <a:off x="8567949" y="3145077"/>
            <a:ext cx="1313100" cy="211800"/>
          </a:xfrm>
          <a:prstGeom prst="rect">
            <a:avLst/>
          </a:prstGeom>
          <a:solidFill>
            <a:srgbClr val="FFD40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6" name="Google Shape;286;p12"/>
          <p:cNvPicPr preferRelativeResize="0"/>
          <p:nvPr/>
        </p:nvPicPr>
        <p:blipFill rotWithShape="1">
          <a:blip r:embed="rId4">
            <a:alphaModFix/>
          </a:blip>
          <a:srcRect/>
          <a:stretch/>
        </p:blipFill>
        <p:spPr>
          <a:xfrm>
            <a:off x="380100" y="2992675"/>
            <a:ext cx="4704169" cy="3528127"/>
          </a:xfrm>
          <a:prstGeom prst="rect">
            <a:avLst/>
          </a:prstGeom>
          <a:noFill/>
          <a:ln>
            <a:noFill/>
          </a:ln>
        </p:spPr>
      </p:pic>
      <p:sp>
        <p:nvSpPr>
          <p:cNvPr id="287" name="Google Shape;287;p12"/>
          <p:cNvSpPr/>
          <p:nvPr/>
        </p:nvSpPr>
        <p:spPr>
          <a:xfrm>
            <a:off x="2316900" y="3068875"/>
            <a:ext cx="1313100" cy="184500"/>
          </a:xfrm>
          <a:prstGeom prst="rect">
            <a:avLst/>
          </a:prstGeom>
          <a:solidFill>
            <a:srgbClr val="FFD40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8" name="Google Shape;288;p12"/>
          <p:cNvPicPr preferRelativeResize="0"/>
          <p:nvPr/>
        </p:nvPicPr>
        <p:blipFill rotWithShape="1">
          <a:blip r:embed="rId5">
            <a:alphaModFix/>
          </a:blip>
          <a:srcRect t="63320" r="71282"/>
          <a:stretch/>
        </p:blipFill>
        <p:spPr>
          <a:xfrm>
            <a:off x="8567950" y="156150"/>
            <a:ext cx="3501199" cy="2054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endParaRPr/>
          </a:p>
        </p:txBody>
      </p:sp>
      <p:pic>
        <p:nvPicPr>
          <p:cNvPr id="2050" name="Picture 2" descr="A group of people posing for a photo&#10;&#10;Description automatically generated">
            <a:extLst>
              <a:ext uri="{FF2B5EF4-FFF2-40B4-BE49-F238E27FC236}">
                <a16:creationId xmlns:a16="http://schemas.microsoft.com/office/drawing/2014/main" id="{CEA0EBA4-1097-0856-1D1C-5510B716B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756" y="1435962"/>
            <a:ext cx="7410035" cy="4942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995A5E-8C95-CD73-A11D-100917277DD4}"/>
              </a:ext>
            </a:extLst>
          </p:cNvPr>
          <p:cNvSpPr txBox="1"/>
          <p:nvPr/>
        </p:nvSpPr>
        <p:spPr>
          <a:xfrm>
            <a:off x="420914" y="217714"/>
            <a:ext cx="10247086" cy="1077218"/>
          </a:xfrm>
          <a:prstGeom prst="rect">
            <a:avLst/>
          </a:prstGeom>
          <a:noFill/>
        </p:spPr>
        <p:txBody>
          <a:bodyPr wrap="square" rtlCol="0">
            <a:spAutoFit/>
          </a:bodyPr>
          <a:lstStyle/>
          <a:p>
            <a:r>
              <a:rPr lang="en-US" sz="3200" dirty="0"/>
              <a:t>The UW Field Corn Breeding team – happy with the </a:t>
            </a:r>
            <a:r>
              <a:rPr lang="en-US" sz="3200" dirty="0" err="1"/>
              <a:t>Agriplex</a:t>
            </a:r>
            <a:r>
              <a:rPr lang="en-US" sz="3200" dirty="0"/>
              <a:t> markers!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Primary goals and uses of marker set	</a:t>
            </a:r>
            <a:endParaRPr dirty="0"/>
          </a:p>
        </p:txBody>
      </p:sp>
      <p:sp>
        <p:nvSpPr>
          <p:cNvPr id="96" name="Google Shape;96;p4"/>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1000"/>
              </a:spcBef>
              <a:spcAft>
                <a:spcPts val="0"/>
              </a:spcAft>
              <a:buSzPts val="1800"/>
              <a:buFont typeface="Arial" panose="020B0604020202020204" pitchFamily="34" charset="0"/>
              <a:buChar char="•"/>
            </a:pPr>
            <a:r>
              <a:rPr lang="en-US" sz="3600" dirty="0"/>
              <a:t>Cost-effective marker set for genomic prediction and selection in large sets of material</a:t>
            </a:r>
          </a:p>
          <a:p>
            <a:pPr lvl="0" indent="-457200" algn="l" rtl="0">
              <a:lnSpc>
                <a:spcPct val="90000"/>
              </a:lnSpc>
              <a:spcBef>
                <a:spcPts val="1000"/>
              </a:spcBef>
              <a:spcAft>
                <a:spcPts val="0"/>
              </a:spcAft>
              <a:buSzPts val="1800"/>
              <a:buFont typeface="Arial" panose="020B0604020202020204" pitchFamily="34" charset="0"/>
              <a:buChar char="•"/>
            </a:pPr>
            <a:r>
              <a:rPr lang="en-US" sz="3600" dirty="0"/>
              <a:t>Additional uses:</a:t>
            </a:r>
          </a:p>
          <a:p>
            <a:pPr lvl="1" indent="-457200">
              <a:spcBef>
                <a:spcPts val="1000"/>
              </a:spcBef>
              <a:buFont typeface="Arial" panose="020B0604020202020204" pitchFamily="34" charset="0"/>
              <a:buChar char="•"/>
            </a:pPr>
            <a:r>
              <a:rPr lang="en-US" sz="3200" dirty="0"/>
              <a:t>Genetic mapping</a:t>
            </a:r>
          </a:p>
          <a:p>
            <a:pPr lvl="1" indent="-457200">
              <a:spcBef>
                <a:spcPts val="1000"/>
              </a:spcBef>
              <a:buFont typeface="Arial" panose="020B0604020202020204" pitchFamily="34" charset="0"/>
              <a:buChar char="•"/>
            </a:pPr>
            <a:r>
              <a:rPr lang="en-US" sz="3200" dirty="0"/>
              <a:t>Quality control and identity detection</a:t>
            </a:r>
            <a:endParaRPr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Sources of SNPs</a:t>
            </a:r>
            <a:endParaRPr dirty="0"/>
          </a:p>
        </p:txBody>
      </p:sp>
      <p:sp>
        <p:nvSpPr>
          <p:cNvPr id="102" name="Google Shape;102;p5"/>
          <p:cNvSpPr txBox="1">
            <a:spLocks noGrp="1"/>
          </p:cNvSpPr>
          <p:nvPr>
            <p:ph type="body" idx="1"/>
          </p:nvPr>
        </p:nvSpPr>
        <p:spPr>
          <a:xfrm>
            <a:off x="744450" y="1397790"/>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dirty="0"/>
              <a:t>Chose markers that segregated among diverse US Dent maize</a:t>
            </a:r>
            <a:endParaRPr dirty="0"/>
          </a:p>
          <a:p>
            <a:pPr marL="228600" lvl="0" indent="-228600" algn="l" rtl="0">
              <a:lnSpc>
                <a:spcPct val="90000"/>
              </a:lnSpc>
              <a:spcBef>
                <a:spcPts val="1000"/>
              </a:spcBef>
              <a:spcAft>
                <a:spcPts val="0"/>
              </a:spcAft>
              <a:buClr>
                <a:schemeClr val="dk1"/>
              </a:buClr>
              <a:buSzPts val="2800"/>
              <a:buChar char="•"/>
            </a:pPr>
            <a:r>
              <a:rPr lang="en-US" dirty="0"/>
              <a:t>Markers were identified in one of two previously developed SNP sets:</a:t>
            </a:r>
            <a:endParaRPr dirty="0"/>
          </a:p>
          <a:p>
            <a:pPr marL="914400" lvl="1" indent="-406400" algn="l" rtl="0">
              <a:lnSpc>
                <a:spcPct val="90000"/>
              </a:lnSpc>
              <a:spcBef>
                <a:spcPts val="1000"/>
              </a:spcBef>
              <a:spcAft>
                <a:spcPts val="0"/>
              </a:spcAft>
              <a:buClr>
                <a:schemeClr val="dk1"/>
              </a:buClr>
              <a:buSzPts val="2800"/>
              <a:buChar char="•"/>
            </a:pPr>
            <a:r>
              <a:rPr lang="en-US" b="1" dirty="0"/>
              <a:t>Stiff Stalk:</a:t>
            </a:r>
            <a:r>
              <a:rPr lang="en-US" dirty="0"/>
              <a:t> Exome capture derived SNPs from Michel et al. (2022) that also segregated in whole genome resequencing of a diversity panel (</a:t>
            </a:r>
            <a:r>
              <a:rPr lang="en-US" dirty="0" err="1"/>
              <a:t>Qiu</a:t>
            </a:r>
            <a:r>
              <a:rPr lang="en-US" dirty="0"/>
              <a:t> et al. 2021)</a:t>
            </a:r>
            <a:endParaRPr dirty="0"/>
          </a:p>
          <a:p>
            <a:pPr marL="914400" lvl="1" indent="-406400" algn="l" rtl="0">
              <a:lnSpc>
                <a:spcPct val="90000"/>
              </a:lnSpc>
              <a:spcBef>
                <a:spcPts val="1000"/>
              </a:spcBef>
              <a:spcAft>
                <a:spcPts val="0"/>
              </a:spcAft>
              <a:buClr>
                <a:schemeClr val="dk1"/>
              </a:buClr>
              <a:buSzPts val="2800"/>
              <a:buChar char="•"/>
            </a:pPr>
            <a:r>
              <a:rPr lang="en-US" b="1" dirty="0"/>
              <a:t>Non-Stiff Stalk:</a:t>
            </a:r>
            <a:r>
              <a:rPr lang="en-US" dirty="0"/>
              <a:t> Dual enzyme GBS derived SNPs </a:t>
            </a:r>
            <a:endParaRPr dirty="0"/>
          </a:p>
          <a:p>
            <a:pPr marL="457200" lvl="0" indent="0" algn="l" rtl="0">
              <a:lnSpc>
                <a:spcPct val="90000"/>
              </a:lnSpc>
              <a:spcBef>
                <a:spcPts val="1000"/>
              </a:spcBef>
              <a:spcAft>
                <a:spcPts val="0"/>
              </a:spcAft>
              <a:buSzPts val="1800"/>
              <a:buNone/>
            </a:pPr>
            <a:endParaRPr dirty="0"/>
          </a:p>
        </p:txBody>
      </p:sp>
      <p:sp>
        <p:nvSpPr>
          <p:cNvPr id="104" name="Google Shape;104;p5"/>
          <p:cNvSpPr txBox="1"/>
          <p:nvPr/>
        </p:nvSpPr>
        <p:spPr>
          <a:xfrm>
            <a:off x="6543170" y="4162849"/>
            <a:ext cx="5294297" cy="1770711"/>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Non-Stiff Stalk Factorial Populations</a:t>
            </a:r>
          </a:p>
          <a:p>
            <a:pPr marL="0" marR="0" lvl="0" indent="0" algn="l" rtl="0">
              <a:lnSpc>
                <a:spcPct val="90000"/>
              </a:lnSpc>
              <a:spcBef>
                <a:spcPts val="1000"/>
              </a:spcBef>
              <a:spcAft>
                <a:spcPts val="0"/>
              </a:spcAft>
              <a:buClr>
                <a:srgbClr val="000000"/>
              </a:buClr>
              <a:buSzPts val="2400"/>
              <a:buFont typeface="Arial"/>
              <a:buNone/>
            </a:pPr>
            <a:r>
              <a:rPr lang="en-US" sz="2400" dirty="0">
                <a:solidFill>
                  <a:schemeClr val="dk1"/>
                </a:solidFill>
                <a:latin typeface="Calibri"/>
                <a:cs typeface="Calibri"/>
                <a:sym typeface="Calibri"/>
              </a:rPr>
              <a:t>* Factorial population involving crosses of 3IIH6, LH185, LH182, W606S  X  PHK76, PHN46, and PHP02</a:t>
            </a:r>
            <a:endParaRPr sz="1400" i="0" u="none" strike="noStrike" cap="none" dirty="0">
              <a:solidFill>
                <a:srgbClr val="000000"/>
              </a:solidFill>
              <a:latin typeface="Arial"/>
              <a:ea typeface="Arial"/>
              <a:cs typeface="Arial"/>
              <a:sym typeface="Arial"/>
            </a:endParaRPr>
          </a:p>
        </p:txBody>
      </p:sp>
      <p:sp>
        <p:nvSpPr>
          <p:cNvPr id="110" name="Google Shape;110;p5"/>
          <p:cNvSpPr txBox="1"/>
          <p:nvPr/>
        </p:nvSpPr>
        <p:spPr>
          <a:xfrm>
            <a:off x="650700" y="4162849"/>
            <a:ext cx="5664925" cy="1438312"/>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Stiff Stalk Multi-parent Population</a:t>
            </a:r>
          </a:p>
          <a:p>
            <a:pPr marL="0" marR="0" lvl="0" indent="0" algn="l" rtl="0">
              <a:lnSpc>
                <a:spcPct val="90000"/>
              </a:lnSpc>
              <a:spcBef>
                <a:spcPts val="1000"/>
              </a:spcBef>
              <a:spcAft>
                <a:spcPts val="0"/>
              </a:spcAft>
              <a:buClr>
                <a:srgbClr val="000000"/>
              </a:buClr>
              <a:buSzPts val="2400"/>
              <a:buFont typeface="Arial"/>
              <a:buNone/>
            </a:pPr>
            <a:r>
              <a:rPr lang="en-US" sz="2400" dirty="0">
                <a:solidFill>
                  <a:schemeClr val="dk1"/>
                </a:solidFill>
                <a:latin typeface="Calibri"/>
                <a:cs typeface="Calibri"/>
                <a:sym typeface="Calibri"/>
              </a:rPr>
              <a:t>* MAGIC of PHJ40, NKH8431, PHB47, B73, B84 and LH145</a:t>
            </a:r>
            <a:endParaRPr sz="140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B0007DB9-B509-6853-4583-09DBE28E92DA}"/>
              </a:ext>
            </a:extLst>
          </p:cNvPr>
          <p:cNvSpPr txBox="1"/>
          <p:nvPr/>
        </p:nvSpPr>
        <p:spPr>
          <a:xfrm>
            <a:off x="838200" y="5933560"/>
            <a:ext cx="4993888" cy="523220"/>
          </a:xfrm>
          <a:prstGeom prst="rect">
            <a:avLst/>
          </a:prstGeom>
          <a:noFill/>
        </p:spPr>
        <p:txBody>
          <a:bodyPr wrap="square" rtlCol="0">
            <a:spAutoFit/>
          </a:bodyPr>
          <a:lstStyle/>
          <a:p>
            <a:r>
              <a:rPr lang="en-US" dirty="0"/>
              <a:t>Michel et al. 2022. Genetics 221:iyac063</a:t>
            </a:r>
          </a:p>
          <a:p>
            <a:r>
              <a:rPr lang="en-US" dirty="0" err="1"/>
              <a:t>Qiu</a:t>
            </a:r>
            <a:r>
              <a:rPr lang="en-US" dirty="0"/>
              <a:t> et al. 2021. G3 11:jkab238</a:t>
            </a:r>
          </a:p>
        </p:txBody>
      </p:sp>
    </p:spTree>
    <p:extLst>
      <p:ext uri="{BB962C8B-B14F-4D97-AF65-F5344CB8AC3E}">
        <p14:creationId xmlns:p14="http://schemas.microsoft.com/office/powerpoint/2010/main" val="205045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a96fd832f5_0_0"/>
          <p:cNvSpPr txBox="1">
            <a:spLocks noGrp="1"/>
          </p:cNvSpPr>
          <p:nvPr>
            <p:ph type="title"/>
          </p:nvPr>
        </p:nvSpPr>
        <p:spPr>
          <a:xfrm>
            <a:off x="563970" y="23689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Marker selection</a:t>
            </a:r>
            <a:endParaRPr dirty="0"/>
          </a:p>
        </p:txBody>
      </p:sp>
      <p:sp>
        <p:nvSpPr>
          <p:cNvPr id="116" name="Google Shape;116;g2a96fd832f5_0_0"/>
          <p:cNvSpPr txBox="1">
            <a:spLocks noGrp="1"/>
          </p:cNvSpPr>
          <p:nvPr>
            <p:ph type="body" idx="1"/>
          </p:nvPr>
        </p:nvSpPr>
        <p:spPr>
          <a:xfrm>
            <a:off x="875786" y="1287823"/>
            <a:ext cx="10515600" cy="18902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dirty="0"/>
              <a:t>Analysis of hybrid yield; inbred and hybrid flowering time and height; ear, cob, and kernel characteristics; and tar spot resistance </a:t>
            </a:r>
          </a:p>
          <a:p>
            <a:pPr marL="457200" lvl="0" indent="-357822" algn="l" rtl="0">
              <a:lnSpc>
                <a:spcPct val="90000"/>
              </a:lnSpc>
              <a:spcBef>
                <a:spcPts val="1000"/>
              </a:spcBef>
              <a:spcAft>
                <a:spcPts val="0"/>
              </a:spcAft>
              <a:buSzPct val="100000"/>
              <a:buAutoNum type="arabicPeriod"/>
            </a:pPr>
            <a:r>
              <a:rPr lang="en-US" sz="2400" dirty="0"/>
              <a:t>QTL mapping to identify SNPs associated with traits of interest </a:t>
            </a:r>
          </a:p>
          <a:p>
            <a:pPr marL="457200" lvl="0" indent="-357822" algn="l" rtl="0">
              <a:lnSpc>
                <a:spcPct val="90000"/>
              </a:lnSpc>
              <a:spcBef>
                <a:spcPts val="0"/>
              </a:spcBef>
              <a:spcAft>
                <a:spcPts val="0"/>
              </a:spcAft>
              <a:buSzPct val="100000"/>
              <a:buAutoNum type="arabicPeriod"/>
            </a:pPr>
            <a:r>
              <a:rPr lang="en-US" sz="2400" dirty="0"/>
              <a:t>Ridge regression to identify SNPs with large effects</a:t>
            </a:r>
            <a:endParaRPr dirty="0"/>
          </a:p>
          <a:p>
            <a:pPr marL="457200" lvl="0" indent="0" algn="l" rtl="0">
              <a:lnSpc>
                <a:spcPct val="90000"/>
              </a:lnSpc>
              <a:spcBef>
                <a:spcPts val="1000"/>
              </a:spcBef>
              <a:spcAft>
                <a:spcPts val="0"/>
              </a:spcAft>
              <a:buSzPts val="1800"/>
              <a:buNone/>
            </a:pPr>
            <a:endParaRPr dirty="0"/>
          </a:p>
        </p:txBody>
      </p:sp>
      <p:grpSp>
        <p:nvGrpSpPr>
          <p:cNvPr id="118" name="Google Shape;118;g2a96fd832f5_0_0"/>
          <p:cNvGrpSpPr/>
          <p:nvPr/>
        </p:nvGrpSpPr>
        <p:grpSpPr>
          <a:xfrm>
            <a:off x="528726" y="3679904"/>
            <a:ext cx="3969185" cy="2594530"/>
            <a:chOff x="528725" y="3819275"/>
            <a:chExt cx="4479425" cy="2927700"/>
          </a:xfrm>
        </p:grpSpPr>
        <p:pic>
          <p:nvPicPr>
            <p:cNvPr id="119" name="Google Shape;119;g2a96fd832f5_0_0"/>
            <p:cNvPicPr preferRelativeResize="0"/>
            <p:nvPr/>
          </p:nvPicPr>
          <p:blipFill rotWithShape="1">
            <a:blip r:embed="rId3">
              <a:alphaModFix/>
            </a:blip>
            <a:srcRect/>
            <a:stretch/>
          </p:blipFill>
          <p:spPr>
            <a:xfrm>
              <a:off x="528725" y="3819275"/>
              <a:ext cx="4479425" cy="2927700"/>
            </a:xfrm>
            <a:prstGeom prst="rect">
              <a:avLst/>
            </a:prstGeom>
            <a:noFill/>
            <a:ln>
              <a:noFill/>
            </a:ln>
          </p:spPr>
        </p:pic>
        <p:sp>
          <p:nvSpPr>
            <p:cNvPr id="120" name="Google Shape;120;g2a96fd832f5_0_0"/>
            <p:cNvSpPr txBox="1"/>
            <p:nvPr/>
          </p:nvSpPr>
          <p:spPr>
            <a:xfrm>
              <a:off x="568500" y="3871150"/>
              <a:ext cx="351900" cy="3609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sp>
        <p:nvSpPr>
          <p:cNvPr id="122" name="Google Shape;122;g2a96fd832f5_0_0"/>
          <p:cNvSpPr txBox="1"/>
          <p:nvPr/>
        </p:nvSpPr>
        <p:spPr>
          <a:xfrm>
            <a:off x="368371" y="3070710"/>
            <a:ext cx="61812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Stiff Stalk Multi-parent Population</a:t>
            </a:r>
            <a:endParaRPr sz="1400" b="0" i="0" u="none" strike="noStrike" cap="none" dirty="0">
              <a:solidFill>
                <a:srgbClr val="000000"/>
              </a:solidFill>
              <a:latin typeface="Arial"/>
              <a:ea typeface="Arial"/>
              <a:cs typeface="Arial"/>
              <a:sym typeface="Arial"/>
            </a:endParaRPr>
          </a:p>
        </p:txBody>
      </p:sp>
      <p:pic>
        <p:nvPicPr>
          <p:cNvPr id="123" name="Google Shape;123;g2a96fd832f5_0_0"/>
          <p:cNvPicPr preferRelativeResize="0"/>
          <p:nvPr/>
        </p:nvPicPr>
        <p:blipFill rotWithShape="1">
          <a:blip r:embed="rId4">
            <a:alphaModFix/>
          </a:blip>
          <a:srcRect/>
          <a:stretch/>
        </p:blipFill>
        <p:spPr>
          <a:xfrm>
            <a:off x="7225990" y="3913294"/>
            <a:ext cx="4538815" cy="2594530"/>
          </a:xfrm>
          <a:prstGeom prst="rect">
            <a:avLst/>
          </a:prstGeom>
          <a:noFill/>
          <a:ln>
            <a:noFill/>
          </a:ln>
        </p:spPr>
      </p:pic>
      <p:sp>
        <p:nvSpPr>
          <p:cNvPr id="124" name="Google Shape;124;g2a96fd832f5_0_0"/>
          <p:cNvSpPr txBox="1"/>
          <p:nvPr/>
        </p:nvSpPr>
        <p:spPr>
          <a:xfrm>
            <a:off x="7005420" y="3151237"/>
            <a:ext cx="6181200" cy="645275"/>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Non-Stiff Stalk Biparental Populations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6444340658_0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Potential markers submitted to </a:t>
            </a:r>
            <a:r>
              <a:rPr lang="en-US" dirty="0" err="1"/>
              <a:t>Agriplex</a:t>
            </a:r>
            <a:endParaRPr dirty="0"/>
          </a:p>
        </p:txBody>
      </p:sp>
      <p:sp>
        <p:nvSpPr>
          <p:cNvPr id="131" name="Google Shape;131;g26444340658_0_0"/>
          <p:cNvSpPr txBox="1">
            <a:spLocks noGrp="1"/>
          </p:cNvSpPr>
          <p:nvPr>
            <p:ph type="body" idx="1"/>
          </p:nvPr>
        </p:nvSpPr>
        <p:spPr>
          <a:xfrm>
            <a:off x="692426" y="988001"/>
            <a:ext cx="10515600" cy="52566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64285"/>
              <a:buNone/>
            </a:pPr>
            <a:endParaRPr b="1" dirty="0"/>
          </a:p>
          <a:p>
            <a:pPr lvl="0" indent="-457200" algn="l" rtl="0">
              <a:lnSpc>
                <a:spcPct val="90000"/>
              </a:lnSpc>
              <a:spcBef>
                <a:spcPts val="1000"/>
              </a:spcBef>
              <a:spcAft>
                <a:spcPts val="0"/>
              </a:spcAft>
              <a:buSzPct val="64285"/>
              <a:buFont typeface="Arial" panose="020B0604020202020204" pitchFamily="34" charset="0"/>
              <a:buChar char="•"/>
            </a:pPr>
            <a:r>
              <a:rPr lang="en-US" dirty="0"/>
              <a:t>3,688 SNPs submitted to Agriplex: 2,500 priority and 1,188 alternates</a:t>
            </a:r>
          </a:p>
          <a:p>
            <a:pPr lvl="0" indent="-457200" algn="l" rtl="0">
              <a:lnSpc>
                <a:spcPct val="90000"/>
              </a:lnSpc>
              <a:spcBef>
                <a:spcPts val="1000"/>
              </a:spcBef>
              <a:spcAft>
                <a:spcPts val="0"/>
              </a:spcAft>
              <a:buSzPct val="64285"/>
              <a:buFont typeface="Arial" panose="020B0604020202020204" pitchFamily="34" charset="0"/>
              <a:buChar char="•"/>
            </a:pPr>
            <a:endParaRPr lang="en-US" dirty="0"/>
          </a:p>
          <a:p>
            <a:pPr lvl="0" indent="-457200" algn="l" rtl="0">
              <a:lnSpc>
                <a:spcPct val="90000"/>
              </a:lnSpc>
              <a:spcBef>
                <a:spcPts val="1000"/>
              </a:spcBef>
              <a:spcAft>
                <a:spcPts val="0"/>
              </a:spcAft>
              <a:buSzPct val="64285"/>
              <a:buFont typeface="Arial" panose="020B0604020202020204" pitchFamily="34" charset="0"/>
              <a:buChar char="•"/>
            </a:pPr>
            <a:endParaRPr lang="en-US" dirty="0"/>
          </a:p>
          <a:p>
            <a:pPr lvl="0" indent="-457200" algn="l" rtl="0">
              <a:lnSpc>
                <a:spcPct val="90000"/>
              </a:lnSpc>
              <a:spcBef>
                <a:spcPts val="1000"/>
              </a:spcBef>
              <a:spcAft>
                <a:spcPts val="0"/>
              </a:spcAft>
              <a:buSzPct val="64285"/>
              <a:buFont typeface="Arial" panose="020B0604020202020204" pitchFamily="34" charset="0"/>
              <a:buChar char="•"/>
            </a:pPr>
            <a:endParaRPr lang="en-US" dirty="0"/>
          </a:p>
          <a:p>
            <a:pPr lvl="0" indent="-457200" algn="l" rtl="0">
              <a:lnSpc>
                <a:spcPct val="90000"/>
              </a:lnSpc>
              <a:spcBef>
                <a:spcPts val="1000"/>
              </a:spcBef>
              <a:spcAft>
                <a:spcPts val="0"/>
              </a:spcAft>
              <a:buSzPct val="64285"/>
              <a:buFont typeface="Arial" panose="020B0604020202020204" pitchFamily="34" charset="0"/>
              <a:buChar char="•"/>
            </a:pPr>
            <a:endParaRPr lang="en-US" dirty="0"/>
          </a:p>
          <a:p>
            <a:pPr lvl="0" indent="-457200" algn="l" rtl="0">
              <a:lnSpc>
                <a:spcPct val="90000"/>
              </a:lnSpc>
              <a:spcBef>
                <a:spcPts val="1000"/>
              </a:spcBef>
              <a:spcAft>
                <a:spcPts val="0"/>
              </a:spcAft>
              <a:buSzPct val="64285"/>
              <a:buFont typeface="Arial" panose="020B0604020202020204" pitchFamily="34" charset="0"/>
              <a:buChar char="•"/>
            </a:pPr>
            <a:endParaRPr lang="en-US" dirty="0"/>
          </a:p>
          <a:p>
            <a:pPr lvl="0" indent="-457200" algn="l" rtl="0">
              <a:lnSpc>
                <a:spcPct val="90000"/>
              </a:lnSpc>
              <a:spcBef>
                <a:spcPts val="1000"/>
              </a:spcBef>
              <a:spcAft>
                <a:spcPts val="0"/>
              </a:spcAft>
              <a:buSzPct val="64285"/>
              <a:buFont typeface="Arial" panose="020B0604020202020204" pitchFamily="34" charset="0"/>
              <a:buChar char="•"/>
            </a:pPr>
            <a:r>
              <a:rPr lang="en-US" dirty="0"/>
              <a:t>Initial informatics selection by Agriplex and empirical test</a:t>
            </a:r>
          </a:p>
          <a:p>
            <a:pPr lvl="0" indent="-457200" algn="l" rtl="0">
              <a:lnSpc>
                <a:spcPct val="90000"/>
              </a:lnSpc>
              <a:spcBef>
                <a:spcPts val="1000"/>
              </a:spcBef>
              <a:spcAft>
                <a:spcPts val="0"/>
              </a:spcAft>
              <a:buSzPct val="64285"/>
              <a:buFont typeface="Arial" panose="020B0604020202020204" pitchFamily="34" charset="0"/>
              <a:buChar char="•"/>
            </a:pPr>
            <a:r>
              <a:rPr lang="en-US" dirty="0"/>
              <a:t>Data returned for 2,491 markers in first contracted experiment</a:t>
            </a:r>
          </a:p>
          <a:p>
            <a:pPr lvl="0" indent="-457200" algn="l" rtl="0">
              <a:lnSpc>
                <a:spcPct val="90000"/>
              </a:lnSpc>
              <a:spcBef>
                <a:spcPts val="1000"/>
              </a:spcBef>
              <a:spcAft>
                <a:spcPts val="0"/>
              </a:spcAft>
              <a:buSzPct val="64285"/>
              <a:buFont typeface="Arial" panose="020B0604020202020204" pitchFamily="34" charset="0"/>
              <a:buChar char="•"/>
            </a:pPr>
            <a:endParaRPr lang="en-US" dirty="0"/>
          </a:p>
          <a:p>
            <a:pPr lvl="0" indent="-457200" algn="l" rtl="0">
              <a:lnSpc>
                <a:spcPct val="90000"/>
              </a:lnSpc>
              <a:spcBef>
                <a:spcPts val="1000"/>
              </a:spcBef>
              <a:spcAft>
                <a:spcPts val="0"/>
              </a:spcAft>
              <a:buSzPct val="64285"/>
              <a:buFont typeface="Arial" panose="020B0604020202020204" pitchFamily="34" charset="0"/>
              <a:buChar char="•"/>
            </a:pPr>
            <a:endParaRPr dirty="0"/>
          </a:p>
        </p:txBody>
      </p:sp>
      <p:graphicFrame>
        <p:nvGraphicFramePr>
          <p:cNvPr id="132" name="Google Shape;132;g26444340658_0_0"/>
          <p:cNvGraphicFramePr/>
          <p:nvPr>
            <p:extLst>
              <p:ext uri="{D42A27DB-BD31-4B8C-83A1-F6EECF244321}">
                <p14:modId xmlns:p14="http://schemas.microsoft.com/office/powerpoint/2010/main" val="2661211659"/>
              </p:ext>
            </p:extLst>
          </p:nvPr>
        </p:nvGraphicFramePr>
        <p:xfrm>
          <a:off x="2354205" y="2737276"/>
          <a:ext cx="4503796" cy="1911243"/>
        </p:xfrm>
        <a:graphic>
          <a:graphicData uri="http://schemas.openxmlformats.org/drawingml/2006/table">
            <a:tbl>
              <a:tblPr>
                <a:noFill/>
                <a:tableStyleId>{3963E9B5-5750-4A0F-BBA9-0E8EE68501D8}</a:tableStyleId>
              </a:tblPr>
              <a:tblGrid>
                <a:gridCol w="1685712">
                  <a:extLst>
                    <a:ext uri="{9D8B030D-6E8A-4147-A177-3AD203B41FA5}">
                      <a16:colId xmlns:a16="http://schemas.microsoft.com/office/drawing/2014/main" val="20000"/>
                    </a:ext>
                  </a:extLst>
                </a:gridCol>
                <a:gridCol w="1147846">
                  <a:extLst>
                    <a:ext uri="{9D8B030D-6E8A-4147-A177-3AD203B41FA5}">
                      <a16:colId xmlns:a16="http://schemas.microsoft.com/office/drawing/2014/main" val="20001"/>
                    </a:ext>
                  </a:extLst>
                </a:gridCol>
                <a:gridCol w="1670238">
                  <a:extLst>
                    <a:ext uri="{9D8B030D-6E8A-4147-A177-3AD203B41FA5}">
                      <a16:colId xmlns:a16="http://schemas.microsoft.com/office/drawing/2014/main" val="20002"/>
                    </a:ext>
                  </a:extLst>
                </a:gridCol>
              </a:tblGrid>
              <a:tr h="790925">
                <a:tc>
                  <a:txBody>
                    <a:bodyPr/>
                    <a:lstStyle/>
                    <a:p>
                      <a:pPr marL="0" marR="0" lvl="0" indent="0" algn="ctr" rtl="0">
                        <a:lnSpc>
                          <a:spcPct val="115000"/>
                        </a:lnSpc>
                        <a:spcBef>
                          <a:spcPts val="0"/>
                        </a:spcBef>
                        <a:spcAft>
                          <a:spcPts val="0"/>
                        </a:spcAft>
                        <a:buClr>
                          <a:srgbClr val="000000"/>
                        </a:buClr>
                        <a:buSzPts val="1600"/>
                        <a:buFont typeface="Arial"/>
                        <a:buNone/>
                      </a:pPr>
                      <a:endParaRPr sz="2400" b="1"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400" b="1" u="none" strike="noStrike" cap="none" dirty="0">
                          <a:latin typeface="Calibri"/>
                          <a:ea typeface="Calibri"/>
                          <a:cs typeface="Calibri"/>
                          <a:sym typeface="Calibri"/>
                        </a:rPr>
                        <a:t>Stiff Stalk</a:t>
                      </a:r>
                      <a:endParaRPr sz="2400" b="1"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400" b="1" u="none" strike="noStrike" cap="none" dirty="0">
                          <a:latin typeface="Calibri"/>
                          <a:ea typeface="Calibri"/>
                          <a:cs typeface="Calibri"/>
                          <a:sym typeface="Calibri"/>
                        </a:rPr>
                        <a:t>Non-Stiff Stalk</a:t>
                      </a:r>
                      <a:endParaRPr sz="2400" b="1"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43841">
                <a:tc>
                  <a:txBody>
                    <a:bodyPr/>
                    <a:lstStyle/>
                    <a:p>
                      <a:pPr marL="0" marR="0" lvl="0" indent="0" algn="ctr" rtl="0">
                        <a:lnSpc>
                          <a:spcPct val="115000"/>
                        </a:lnSpc>
                        <a:spcBef>
                          <a:spcPts val="0"/>
                        </a:spcBef>
                        <a:spcAft>
                          <a:spcPts val="0"/>
                        </a:spcAft>
                        <a:buClr>
                          <a:srgbClr val="000000"/>
                        </a:buClr>
                        <a:buSzPts val="1600"/>
                        <a:buFont typeface="Arial"/>
                        <a:buNone/>
                      </a:pPr>
                      <a:r>
                        <a:rPr lang="en-US" sz="2400" u="none" strike="noStrike" cap="none">
                          <a:latin typeface="Calibri"/>
                          <a:ea typeface="Calibri"/>
                          <a:cs typeface="Calibri"/>
                          <a:sym typeface="Calibri"/>
                        </a:rPr>
                        <a:t>Priority</a:t>
                      </a:r>
                      <a:endParaRPr sz="24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400" u="none" strike="noStrike" cap="none">
                          <a:latin typeface="Calibri"/>
                          <a:ea typeface="Calibri"/>
                          <a:cs typeface="Calibri"/>
                          <a:sym typeface="Calibri"/>
                        </a:rPr>
                        <a:t>1,480</a:t>
                      </a:r>
                      <a:endParaRPr sz="24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400" u="none" strike="noStrike" cap="none">
                          <a:latin typeface="Calibri"/>
                          <a:ea typeface="Calibri"/>
                          <a:cs typeface="Calibri"/>
                          <a:sym typeface="Calibri"/>
                        </a:rPr>
                        <a:t>1,020</a:t>
                      </a:r>
                      <a:endParaRPr sz="24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3841">
                <a:tc>
                  <a:txBody>
                    <a:bodyPr/>
                    <a:lstStyle/>
                    <a:p>
                      <a:pPr marL="0" marR="0" lvl="0" indent="0" algn="ctr" rtl="0">
                        <a:lnSpc>
                          <a:spcPct val="115000"/>
                        </a:lnSpc>
                        <a:spcBef>
                          <a:spcPts val="0"/>
                        </a:spcBef>
                        <a:spcAft>
                          <a:spcPts val="0"/>
                        </a:spcAft>
                        <a:buClr>
                          <a:srgbClr val="000000"/>
                        </a:buClr>
                        <a:buSzPts val="1600"/>
                        <a:buFont typeface="Arial"/>
                        <a:buNone/>
                      </a:pPr>
                      <a:r>
                        <a:rPr lang="en-US" sz="2400" u="none" strike="noStrike" cap="none">
                          <a:latin typeface="Calibri"/>
                          <a:ea typeface="Calibri"/>
                          <a:cs typeface="Calibri"/>
                          <a:sym typeface="Calibri"/>
                        </a:rPr>
                        <a:t>Alternates</a:t>
                      </a:r>
                      <a:endParaRPr sz="24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400" u="none" strike="noStrike" cap="none">
                          <a:latin typeface="Calibri"/>
                          <a:ea typeface="Calibri"/>
                          <a:cs typeface="Calibri"/>
                          <a:sym typeface="Calibri"/>
                        </a:rPr>
                        <a:t>832</a:t>
                      </a:r>
                      <a:endParaRPr sz="24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2400" u="none" strike="noStrike" cap="none" dirty="0">
                          <a:latin typeface="Calibri"/>
                          <a:ea typeface="Calibri"/>
                          <a:cs typeface="Calibri"/>
                          <a:sym typeface="Calibri"/>
                        </a:rPr>
                        <a:t>356</a:t>
                      </a:r>
                      <a:endParaRPr sz="2400"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6953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6444340658_0_45"/>
          <p:cNvSpPr txBox="1">
            <a:spLocks noGrp="1"/>
          </p:cNvSpPr>
          <p:nvPr>
            <p:ph type="title"/>
          </p:nvPr>
        </p:nvSpPr>
        <p:spPr>
          <a:xfrm>
            <a:off x="108750" y="126500"/>
            <a:ext cx="11974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000" dirty="0"/>
              <a:t>Preliminary evaluation -  188 diverse maize lines</a:t>
            </a:r>
            <a:endParaRPr sz="4000" dirty="0"/>
          </a:p>
        </p:txBody>
      </p:sp>
      <p:sp>
        <p:nvSpPr>
          <p:cNvPr id="140" name="Google Shape;140;g26444340658_0_45"/>
          <p:cNvSpPr txBox="1">
            <a:spLocks noGrp="1"/>
          </p:cNvSpPr>
          <p:nvPr>
            <p:ph type="body" idx="1"/>
          </p:nvPr>
        </p:nvSpPr>
        <p:spPr>
          <a:xfrm>
            <a:off x="838200" y="1218114"/>
            <a:ext cx="10515600" cy="699401"/>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1000"/>
              </a:spcBef>
              <a:spcAft>
                <a:spcPts val="0"/>
              </a:spcAft>
              <a:buSzPts val="1800"/>
              <a:buNone/>
            </a:pPr>
            <a:r>
              <a:rPr lang="en-US" b="1" dirty="0"/>
              <a:t>Results:</a:t>
            </a:r>
            <a:r>
              <a:rPr lang="en-US" dirty="0"/>
              <a:t> 92% concordance with previous GBS data and 93% technical repeatability</a:t>
            </a:r>
          </a:p>
          <a:p>
            <a:pPr marL="0" lvl="0" indent="0" algn="ctr" rtl="0">
              <a:lnSpc>
                <a:spcPct val="90000"/>
              </a:lnSpc>
              <a:spcBef>
                <a:spcPts val="1000"/>
              </a:spcBef>
              <a:spcAft>
                <a:spcPts val="0"/>
              </a:spcAft>
              <a:buSzPts val="1800"/>
              <a:buNone/>
            </a:pPr>
            <a:endParaRPr dirty="0"/>
          </a:p>
        </p:txBody>
      </p:sp>
      <p:graphicFrame>
        <p:nvGraphicFramePr>
          <p:cNvPr id="141" name="Google Shape;141;g26444340658_0_45"/>
          <p:cNvGraphicFramePr/>
          <p:nvPr>
            <p:extLst>
              <p:ext uri="{D42A27DB-BD31-4B8C-83A1-F6EECF244321}">
                <p14:modId xmlns:p14="http://schemas.microsoft.com/office/powerpoint/2010/main" val="3783151154"/>
              </p:ext>
            </p:extLst>
          </p:nvPr>
        </p:nvGraphicFramePr>
        <p:xfrm>
          <a:off x="622651" y="2754077"/>
          <a:ext cx="4240950" cy="3108900"/>
        </p:xfrm>
        <a:graphic>
          <a:graphicData uri="http://schemas.openxmlformats.org/drawingml/2006/table">
            <a:tbl>
              <a:tblPr>
                <a:noFill/>
                <a:tableStyleId>{3963E9B5-5750-4A0F-BBA9-0E8EE68501D8}</a:tableStyleId>
              </a:tblPr>
              <a:tblGrid>
                <a:gridCol w="2746525">
                  <a:extLst>
                    <a:ext uri="{9D8B030D-6E8A-4147-A177-3AD203B41FA5}">
                      <a16:colId xmlns:a16="http://schemas.microsoft.com/office/drawing/2014/main" val="20000"/>
                    </a:ext>
                  </a:extLst>
                </a:gridCol>
                <a:gridCol w="659700">
                  <a:extLst>
                    <a:ext uri="{9D8B030D-6E8A-4147-A177-3AD203B41FA5}">
                      <a16:colId xmlns:a16="http://schemas.microsoft.com/office/drawing/2014/main" val="20001"/>
                    </a:ext>
                  </a:extLst>
                </a:gridCol>
                <a:gridCol w="834725">
                  <a:extLst>
                    <a:ext uri="{9D8B030D-6E8A-4147-A177-3AD203B41FA5}">
                      <a16:colId xmlns:a16="http://schemas.microsoft.com/office/drawing/2014/main" val="20002"/>
                    </a:ext>
                  </a:extLst>
                </a:gridCol>
              </a:tblGrid>
              <a:tr h="51815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Inbred Line Grouping</a:t>
                      </a:r>
                      <a:endParaRPr sz="1600" b="1"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Count</a:t>
                      </a:r>
                      <a:endParaRPr sz="1600" b="1"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Percent</a:t>
                      </a:r>
                      <a:endParaRPr sz="1600" b="1"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81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Iodent ex-PVP &amp; Proprietary</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17</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9</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181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NSS ex-PVP &amp; Proprietary</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latin typeface="Calibri"/>
                          <a:ea typeface="Calibri"/>
                          <a:cs typeface="Calibri"/>
                          <a:sym typeface="Calibri"/>
                        </a:rPr>
                        <a:t>30</a:t>
                      </a:r>
                      <a:endParaRPr sz="1600"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16</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181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SS ex-PVP &amp; Proprietary</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41</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22</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181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Public and GEM</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42</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23</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181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WI Breeding Lines</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56</a:t>
                      </a:r>
                      <a:endParaRPr sz="1600" u="none" strike="noStrike" cap="none">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dirty="0">
                          <a:latin typeface="Calibri"/>
                          <a:ea typeface="Calibri"/>
                          <a:cs typeface="Calibri"/>
                          <a:sym typeface="Calibri"/>
                        </a:rPr>
                        <a:t>30</a:t>
                      </a:r>
                      <a:endParaRPr sz="1600" u="none" strike="noStrike" cap="none" dirty="0">
                        <a:latin typeface="Calibri"/>
                        <a:ea typeface="Calibri"/>
                        <a:cs typeface="Calibri"/>
                        <a:sym typeface="Calibri"/>
                      </a:endParaRPr>
                    </a:p>
                  </a:txBody>
                  <a:tcPr marL="9525" marR="9525" marT="9525" marB="914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2" name="Google Shape;142;g26444340658_0_45"/>
          <p:cNvSpPr txBox="1"/>
          <p:nvPr/>
        </p:nvSpPr>
        <p:spPr>
          <a:xfrm>
            <a:off x="675900" y="2100753"/>
            <a:ext cx="54963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Grouping of 188 inbred lines</a:t>
            </a:r>
            <a:endParaRPr sz="1400" b="0" i="0" u="none" strike="noStrike" cap="none" dirty="0">
              <a:solidFill>
                <a:srgbClr val="000000"/>
              </a:solidFill>
              <a:latin typeface="Arial"/>
              <a:ea typeface="Arial"/>
              <a:cs typeface="Arial"/>
              <a:sym typeface="Arial"/>
            </a:endParaRPr>
          </a:p>
        </p:txBody>
      </p:sp>
      <p:pic>
        <p:nvPicPr>
          <p:cNvPr id="143" name="Google Shape;143;g26444340658_0_45"/>
          <p:cNvPicPr preferRelativeResize="0"/>
          <p:nvPr/>
        </p:nvPicPr>
        <p:blipFill rotWithShape="1">
          <a:blip r:embed="rId3">
            <a:alphaModFix/>
          </a:blip>
          <a:srcRect/>
          <a:stretch/>
        </p:blipFill>
        <p:spPr>
          <a:xfrm>
            <a:off x="5420101" y="2100753"/>
            <a:ext cx="6095999" cy="41850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646b2fdb4a_0_1"/>
          <p:cNvSpPr txBox="1">
            <a:spLocks noGrp="1"/>
          </p:cNvSpPr>
          <p:nvPr>
            <p:ph type="title"/>
          </p:nvPr>
        </p:nvSpPr>
        <p:spPr>
          <a:xfrm>
            <a:off x="886775"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Submission of 5,088 experimental samples </a:t>
            </a:r>
            <a:endParaRPr dirty="0"/>
          </a:p>
        </p:txBody>
      </p:sp>
      <p:pic>
        <p:nvPicPr>
          <p:cNvPr id="163" name="Google Shape;163;g2646b2fdb4a_0_1" title="Points scored"/>
          <p:cNvPicPr preferRelativeResize="0"/>
          <p:nvPr/>
        </p:nvPicPr>
        <p:blipFill>
          <a:blip r:embed="rId3">
            <a:alphaModFix/>
          </a:blip>
          <a:stretch>
            <a:fillRect/>
          </a:stretch>
        </p:blipFill>
        <p:spPr>
          <a:xfrm>
            <a:off x="465160" y="1291923"/>
            <a:ext cx="9013932" cy="5566077"/>
          </a:xfrm>
          <a:prstGeom prst="rect">
            <a:avLst/>
          </a:prstGeom>
          <a:noFill/>
          <a:ln>
            <a:noFill/>
          </a:ln>
        </p:spPr>
      </p:pic>
      <p:pic>
        <p:nvPicPr>
          <p:cNvPr id="164" name="Google Shape;164;g2646b2fdb4a_0_1"/>
          <p:cNvPicPr preferRelativeResize="0"/>
          <p:nvPr/>
        </p:nvPicPr>
        <p:blipFill>
          <a:blip r:embed="rId4">
            <a:alphaModFix/>
          </a:blip>
          <a:stretch>
            <a:fillRect/>
          </a:stretch>
        </p:blipFill>
        <p:spPr>
          <a:xfrm>
            <a:off x="7384128" y="1291923"/>
            <a:ext cx="4807871" cy="2604761"/>
          </a:xfrm>
          <a:prstGeom prst="rect">
            <a:avLst/>
          </a:prstGeom>
          <a:noFill/>
          <a:ln>
            <a:noFill/>
          </a:ln>
        </p:spPr>
      </p:pic>
      <p:sp>
        <p:nvSpPr>
          <p:cNvPr id="2" name="TextBox 1">
            <a:extLst>
              <a:ext uri="{FF2B5EF4-FFF2-40B4-BE49-F238E27FC236}">
                <a16:creationId xmlns:a16="http://schemas.microsoft.com/office/drawing/2014/main" id="{C8776B33-F6BB-C85F-29EC-979559AFD398}"/>
              </a:ext>
            </a:extLst>
          </p:cNvPr>
          <p:cNvSpPr txBox="1"/>
          <p:nvPr/>
        </p:nvSpPr>
        <p:spPr>
          <a:xfrm>
            <a:off x="212035" y="1940150"/>
            <a:ext cx="2968487" cy="400110"/>
          </a:xfrm>
          <a:prstGeom prst="rect">
            <a:avLst/>
          </a:prstGeom>
          <a:solidFill>
            <a:schemeClr val="lt1"/>
          </a:solidFill>
        </p:spPr>
        <p:txBody>
          <a:bodyPr wrap="square" rtlCol="0">
            <a:spAutoFit/>
          </a:bodyPr>
          <a:lstStyle/>
          <a:p>
            <a:r>
              <a:rPr lang="en-US" sz="2000" dirty="0"/>
              <a:t>WI Breeding Lines</a:t>
            </a:r>
          </a:p>
        </p:txBody>
      </p:sp>
      <p:sp>
        <p:nvSpPr>
          <p:cNvPr id="3" name="TextBox 2">
            <a:extLst>
              <a:ext uri="{FF2B5EF4-FFF2-40B4-BE49-F238E27FC236}">
                <a16:creationId xmlns:a16="http://schemas.microsoft.com/office/drawing/2014/main" id="{198F1A5B-08BE-AF46-6149-6DDB05A99B9C}"/>
              </a:ext>
            </a:extLst>
          </p:cNvPr>
          <p:cNvSpPr txBox="1"/>
          <p:nvPr/>
        </p:nvSpPr>
        <p:spPr>
          <a:xfrm>
            <a:off x="212035" y="2683729"/>
            <a:ext cx="2809462" cy="400110"/>
          </a:xfrm>
          <a:prstGeom prst="rect">
            <a:avLst/>
          </a:prstGeom>
          <a:solidFill>
            <a:schemeClr val="lt1"/>
          </a:solidFill>
        </p:spPr>
        <p:txBody>
          <a:bodyPr wrap="square" rtlCol="0">
            <a:spAutoFit/>
          </a:bodyPr>
          <a:lstStyle/>
          <a:p>
            <a:r>
              <a:rPr lang="en-US" sz="2000" dirty="0"/>
              <a:t>G2F Mini-reference set</a:t>
            </a:r>
          </a:p>
        </p:txBody>
      </p:sp>
      <p:sp>
        <p:nvSpPr>
          <p:cNvPr id="4" name="TextBox 3">
            <a:extLst>
              <a:ext uri="{FF2B5EF4-FFF2-40B4-BE49-F238E27FC236}">
                <a16:creationId xmlns:a16="http://schemas.microsoft.com/office/drawing/2014/main" id="{E3CC267C-11EA-4CD6-2788-59EC577405E6}"/>
              </a:ext>
            </a:extLst>
          </p:cNvPr>
          <p:cNvSpPr txBox="1"/>
          <p:nvPr/>
        </p:nvSpPr>
        <p:spPr>
          <a:xfrm>
            <a:off x="212035" y="5112959"/>
            <a:ext cx="2500875" cy="400110"/>
          </a:xfrm>
          <a:prstGeom prst="rect">
            <a:avLst/>
          </a:prstGeom>
          <a:solidFill>
            <a:schemeClr val="lt1"/>
          </a:solidFill>
        </p:spPr>
        <p:txBody>
          <a:bodyPr wrap="square" rtlCol="0">
            <a:spAutoFit/>
          </a:bodyPr>
          <a:lstStyle/>
          <a:p>
            <a:r>
              <a:rPr lang="en-US" sz="2000" dirty="0"/>
              <a:t>NSS GS “Early 100”</a:t>
            </a:r>
          </a:p>
        </p:txBody>
      </p:sp>
      <p:sp>
        <p:nvSpPr>
          <p:cNvPr id="5" name="TextBox 4">
            <a:extLst>
              <a:ext uri="{FF2B5EF4-FFF2-40B4-BE49-F238E27FC236}">
                <a16:creationId xmlns:a16="http://schemas.microsoft.com/office/drawing/2014/main" id="{27395DAD-3EAF-19E9-402A-D4C840A258FA}"/>
              </a:ext>
            </a:extLst>
          </p:cNvPr>
          <p:cNvSpPr txBox="1"/>
          <p:nvPr/>
        </p:nvSpPr>
        <p:spPr>
          <a:xfrm>
            <a:off x="7547113" y="3982360"/>
            <a:ext cx="2500875" cy="400110"/>
          </a:xfrm>
          <a:prstGeom prst="rect">
            <a:avLst/>
          </a:prstGeom>
          <a:solidFill>
            <a:schemeClr val="lt1"/>
          </a:solidFill>
        </p:spPr>
        <p:txBody>
          <a:bodyPr wrap="square" rtlCol="0">
            <a:spAutoFit/>
          </a:bodyPr>
          <a:lstStyle/>
          <a:p>
            <a:r>
              <a:rPr lang="en-US" sz="2000" dirty="0"/>
              <a:t>SS GS “Early 100”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652e3912f3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Submission Procedure</a:t>
            </a:r>
            <a:endParaRPr dirty="0"/>
          </a:p>
        </p:txBody>
      </p:sp>
      <p:sp>
        <p:nvSpPr>
          <p:cNvPr id="150" name="Google Shape;150;g2652e3912f3_0_0"/>
          <p:cNvSpPr txBox="1">
            <a:spLocks noGrp="1"/>
          </p:cNvSpPr>
          <p:nvPr>
            <p:ph type="body" idx="1"/>
          </p:nvPr>
        </p:nvSpPr>
        <p:spPr>
          <a:xfrm>
            <a:off x="838200" y="1510315"/>
            <a:ext cx="10515600" cy="4351200"/>
          </a:xfrm>
          <a:prstGeom prst="rect">
            <a:avLst/>
          </a:prstGeom>
        </p:spPr>
        <p:txBody>
          <a:bodyPr spcFirstLastPara="1" wrap="square" lIns="91425" tIns="45700" rIns="91425" bIns="45700" anchor="t" anchorCtr="0">
            <a:normAutofit lnSpcReduction="10000"/>
          </a:bodyPr>
          <a:lstStyle/>
          <a:p>
            <a:pPr marL="457200" lvl="0" indent="-342900" algn="l" rtl="0">
              <a:spcBef>
                <a:spcPts val="1000"/>
              </a:spcBef>
              <a:spcAft>
                <a:spcPts val="0"/>
              </a:spcAft>
              <a:buSzPts val="1800"/>
              <a:buAutoNum type="arabicPeriod"/>
            </a:pPr>
            <a:r>
              <a:rPr lang="en-US" dirty="0"/>
              <a:t>Field Sampling: 4,095 Samples in 3 days</a:t>
            </a:r>
            <a:endParaRPr dirty="0"/>
          </a:p>
          <a:p>
            <a:pPr marL="914400" lvl="1" indent="-342900" algn="l" rtl="0">
              <a:spcBef>
                <a:spcPts val="0"/>
              </a:spcBef>
              <a:spcAft>
                <a:spcPts val="0"/>
              </a:spcAft>
              <a:buSzPts val="1800"/>
              <a:buAutoNum type="alphaLcPeriod"/>
            </a:pPr>
            <a:r>
              <a:rPr lang="en-US" dirty="0"/>
              <a:t>MIDCO Global ⅛” Tissue Punch</a:t>
            </a:r>
            <a:endParaRPr dirty="0"/>
          </a:p>
          <a:p>
            <a:pPr marL="1371600" lvl="2" indent="-342900" algn="l" rtl="0">
              <a:spcBef>
                <a:spcPts val="0"/>
              </a:spcBef>
              <a:spcAft>
                <a:spcPts val="0"/>
              </a:spcAft>
              <a:buSzPts val="1800"/>
              <a:buAutoNum type="romanLcPeriod"/>
            </a:pPr>
            <a:r>
              <a:rPr lang="en-US" dirty="0"/>
              <a:t>1 punch per plant from 10 individual plants</a:t>
            </a:r>
            <a:endParaRPr dirty="0"/>
          </a:p>
          <a:p>
            <a:pPr marL="1828800" lvl="0" indent="0" algn="l" rtl="0">
              <a:spcBef>
                <a:spcPts val="1000"/>
              </a:spcBef>
              <a:spcAft>
                <a:spcPts val="0"/>
              </a:spcAft>
              <a:buNone/>
            </a:pPr>
            <a:r>
              <a:rPr lang="en-US" sz="1800" dirty="0"/>
              <a:t>Multiple individuals needed to sample both parental haplotypes in the target material</a:t>
            </a:r>
            <a:endParaRPr sz="1800" dirty="0"/>
          </a:p>
          <a:p>
            <a:pPr marL="457200" lvl="0" indent="-342900" algn="l" rtl="0">
              <a:spcBef>
                <a:spcPts val="1000"/>
              </a:spcBef>
              <a:spcAft>
                <a:spcPts val="0"/>
              </a:spcAft>
              <a:buSzPts val="1800"/>
              <a:buAutoNum type="arabicPeriod"/>
            </a:pPr>
            <a:r>
              <a:rPr lang="en-US" dirty="0"/>
              <a:t>Sample Handling/Storage</a:t>
            </a:r>
            <a:endParaRPr dirty="0"/>
          </a:p>
          <a:p>
            <a:pPr marL="914400" lvl="1" indent="-342900" algn="l" rtl="0">
              <a:spcBef>
                <a:spcPts val="0"/>
              </a:spcBef>
              <a:spcAft>
                <a:spcPts val="0"/>
              </a:spcAft>
              <a:buSzPts val="1800"/>
              <a:buAutoNum type="alphaLcPeriod"/>
            </a:pPr>
            <a:r>
              <a:rPr lang="en-US" dirty="0"/>
              <a:t>Samples stored on dry ice in coolers in field</a:t>
            </a:r>
            <a:endParaRPr dirty="0"/>
          </a:p>
          <a:p>
            <a:pPr marL="914400" lvl="1" indent="-342900" algn="l" rtl="0">
              <a:spcBef>
                <a:spcPts val="0"/>
              </a:spcBef>
              <a:spcAft>
                <a:spcPts val="0"/>
              </a:spcAft>
              <a:buSzPts val="1800"/>
              <a:buAutoNum type="alphaLcPeriod"/>
            </a:pPr>
            <a:r>
              <a:rPr lang="en-US" dirty="0"/>
              <a:t>Placed in -80 C freezer at the end of the day</a:t>
            </a:r>
            <a:endParaRPr dirty="0"/>
          </a:p>
          <a:p>
            <a:pPr marL="914400" lvl="1" indent="-342900" algn="l" rtl="0">
              <a:spcBef>
                <a:spcPts val="0"/>
              </a:spcBef>
              <a:spcAft>
                <a:spcPts val="0"/>
              </a:spcAft>
              <a:buSzPts val="1800"/>
              <a:buAutoNum type="alphaLcPeriod"/>
            </a:pPr>
            <a:r>
              <a:rPr lang="en-US" dirty="0"/>
              <a:t>Lyophilized samples</a:t>
            </a:r>
            <a:endParaRPr dirty="0"/>
          </a:p>
          <a:p>
            <a:pPr marL="914400" lvl="1" indent="-342900" algn="l" rtl="0">
              <a:spcBef>
                <a:spcPts val="0"/>
              </a:spcBef>
              <a:spcAft>
                <a:spcPts val="0"/>
              </a:spcAft>
              <a:buSzPts val="1800"/>
              <a:buAutoNum type="alphaLcPeriod"/>
            </a:pPr>
            <a:r>
              <a:rPr lang="en-US" dirty="0"/>
              <a:t>Stored Lyophilized samples in sealed containers containing </a:t>
            </a:r>
            <a:r>
              <a:rPr lang="en-US" dirty="0" err="1"/>
              <a:t>DryRite</a:t>
            </a:r>
            <a:endParaRPr dirty="0"/>
          </a:p>
          <a:p>
            <a:pPr marL="457200" lvl="0" indent="-342900" algn="l" rtl="0">
              <a:spcBef>
                <a:spcPts val="0"/>
              </a:spcBef>
              <a:spcAft>
                <a:spcPts val="0"/>
              </a:spcAft>
              <a:buSzPts val="1800"/>
              <a:buAutoNum type="arabicPeriod"/>
            </a:pPr>
            <a:r>
              <a:rPr lang="en-US" dirty="0"/>
              <a:t>Sample Processing</a:t>
            </a:r>
            <a:endParaRPr dirty="0"/>
          </a:p>
          <a:p>
            <a:pPr marL="914400" lvl="1" indent="-342900" algn="l" rtl="0">
              <a:spcBef>
                <a:spcPts val="0"/>
              </a:spcBef>
              <a:spcAft>
                <a:spcPts val="0"/>
              </a:spcAft>
              <a:buSzPts val="1800"/>
              <a:buAutoNum type="alphaLcPeriod"/>
            </a:pPr>
            <a:r>
              <a:rPr lang="en-US" dirty="0"/>
              <a:t>Samples Shipped: September 26th</a:t>
            </a:r>
            <a:endParaRPr dirty="0"/>
          </a:p>
          <a:p>
            <a:pPr marL="914400" lvl="1" indent="-342900" algn="l" rtl="0">
              <a:spcBef>
                <a:spcPts val="0"/>
              </a:spcBef>
              <a:spcAft>
                <a:spcPts val="0"/>
              </a:spcAft>
              <a:buSzPts val="1800"/>
              <a:buAutoNum type="alphaLcPeriod"/>
            </a:pPr>
            <a:r>
              <a:rPr lang="en-US" dirty="0"/>
              <a:t>Sequence Data Returned: October 27th</a:t>
            </a:r>
            <a:endParaRPr dirty="0">
              <a:highlight>
                <a:srgbClr val="FFFF00"/>
              </a:highligh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2647</TotalTime>
  <Words>1376</Words>
  <Application>Microsoft Office PowerPoint</Application>
  <PresentationFormat>Widescreen</PresentationFormat>
  <Paragraphs>297</Paragraphs>
  <Slides>23</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Agriplex Maize Public Marker Panel: Background and Initial Observations</vt:lpstr>
      <vt:lpstr>Data analysis team</vt:lpstr>
      <vt:lpstr>Primary goals and uses of marker set </vt:lpstr>
      <vt:lpstr>Sources of SNPs</vt:lpstr>
      <vt:lpstr>Marker selection</vt:lpstr>
      <vt:lpstr>Potential markers submitted to Agriplex</vt:lpstr>
      <vt:lpstr>Preliminary evaluation -  188 diverse maize lines</vt:lpstr>
      <vt:lpstr>Submission of 5,088 experimental samples </vt:lpstr>
      <vt:lpstr>Submission Procedure</vt:lpstr>
      <vt:lpstr>PowerPoint Presentation</vt:lpstr>
      <vt:lpstr>Quality Control of Returned Marker Data</vt:lpstr>
      <vt:lpstr>Marker Origin and Annotation– 2,490 in initial data</vt:lpstr>
      <vt:lpstr>Marker Origin and Annotation– 1,959 after QC</vt:lpstr>
      <vt:lpstr>Informativeness of markers in dent maize diversity panel </vt:lpstr>
      <vt:lpstr>Distribution of markers across the genome</vt:lpstr>
      <vt:lpstr>Diversity of 4,095 “Early 100” Families</vt:lpstr>
      <vt:lpstr>Utility in “Early 100” Bi-Parental Populations</vt:lpstr>
      <vt:lpstr>Germplasm comparison with this marker set versus a larger set</vt:lpstr>
      <vt:lpstr>Number of markers differentiating pairs of inbreds</vt:lpstr>
      <vt:lpstr>Utilizing markers to upgrade to high-density SNPs by imputation </vt:lpstr>
      <vt:lpstr>Markers in the SNP panel can be used to develop effective Genomic prediction models </vt:lpstr>
      <vt:lpstr>Example of use of the assay for Genetic mapping - Cob glume pigmentation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Background and Overview of the Agriplex Maize Public Marker Set</dc:title>
  <dc:creator>Shawn Kaeppler</dc:creator>
  <cp:lastModifiedBy>Stephanie Drapp</cp:lastModifiedBy>
  <cp:revision>23</cp:revision>
  <dcterms:created xsi:type="dcterms:W3CDTF">2023-11-16T14:16:16Z</dcterms:created>
  <dcterms:modified xsi:type="dcterms:W3CDTF">2024-05-02T12:32:31Z</dcterms:modified>
</cp:coreProperties>
</file>